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3"/>
  </p:notesMasterIdLst>
  <p:handoutMasterIdLst>
    <p:handoutMasterId r:id="rId24"/>
  </p:handoutMasterIdLst>
  <p:sldIdLst>
    <p:sldId id="256" r:id="rId2"/>
    <p:sldId id="2142532937" r:id="rId3"/>
    <p:sldId id="2142532938" r:id="rId4"/>
    <p:sldId id="2142532939" r:id="rId5"/>
    <p:sldId id="2142532940" r:id="rId6"/>
    <p:sldId id="2142532941" r:id="rId7"/>
    <p:sldId id="2142532942" r:id="rId8"/>
    <p:sldId id="2142532943" r:id="rId9"/>
    <p:sldId id="2142532944" r:id="rId10"/>
    <p:sldId id="2142532945" r:id="rId11"/>
    <p:sldId id="2142532946" r:id="rId12"/>
    <p:sldId id="2142532947" r:id="rId13"/>
    <p:sldId id="2142532948" r:id="rId14"/>
    <p:sldId id="2142532949" r:id="rId15"/>
    <p:sldId id="2142532950" r:id="rId16"/>
    <p:sldId id="2142532951" r:id="rId17"/>
    <p:sldId id="2142532952" r:id="rId18"/>
    <p:sldId id="2142532953" r:id="rId19"/>
    <p:sldId id="2142532954" r:id="rId20"/>
    <p:sldId id="2142532955" r:id="rId21"/>
    <p:sldId id="214253295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2" autoAdjust="0"/>
    <p:restoredTop sz="96234"/>
  </p:normalViewPr>
  <p:slideViewPr>
    <p:cSldViewPr snapToGrid="0">
      <p:cViewPr varScale="1">
        <p:scale>
          <a:sx n="125" d="100"/>
          <a:sy n="125" d="100"/>
        </p:scale>
        <p:origin x="2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9992A-03DE-7D29-B6E7-780EBBFCEC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a:extLst>
              <a:ext uri="{FF2B5EF4-FFF2-40B4-BE49-F238E27FC236}">
                <a16:creationId xmlns:a16="http://schemas.microsoft.com/office/drawing/2014/main" id="{B9B4E8B5-805A-EAA3-3508-7ACB372325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D14856-FBB2-4EF4-A169-8326407BAAE3}" type="datetimeFigureOut">
              <a:rPr lang="da-DK" smtClean="0"/>
              <a:t>04.12.2023</a:t>
            </a:fld>
            <a:endParaRPr lang="da-DK"/>
          </a:p>
        </p:txBody>
      </p:sp>
      <p:sp>
        <p:nvSpPr>
          <p:cNvPr id="4" name="Footer Placeholder 3">
            <a:extLst>
              <a:ext uri="{FF2B5EF4-FFF2-40B4-BE49-F238E27FC236}">
                <a16:creationId xmlns:a16="http://schemas.microsoft.com/office/drawing/2014/main" id="{32673AFA-1D64-BD84-7164-8B0545A959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Slide Number Placeholder 4">
            <a:extLst>
              <a:ext uri="{FF2B5EF4-FFF2-40B4-BE49-F238E27FC236}">
                <a16:creationId xmlns:a16="http://schemas.microsoft.com/office/drawing/2014/main" id="{0D41D5BB-7E86-915A-4463-A03FDCB3FA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10A80D-3FD9-4271-B16F-E5BE4E303002}" type="slidenum">
              <a:rPr lang="da-DK" smtClean="0"/>
              <a:t>‹nr.›</a:t>
            </a:fld>
            <a:endParaRPr lang="da-DK"/>
          </a:p>
        </p:txBody>
      </p:sp>
    </p:spTree>
    <p:extLst>
      <p:ext uri="{BB962C8B-B14F-4D97-AF65-F5344CB8AC3E}">
        <p14:creationId xmlns:p14="http://schemas.microsoft.com/office/powerpoint/2010/main" val="5236165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B0D9E-AD1F-4268-BC4E-7A324FE2B9E1}" type="datetimeFigureOut">
              <a:rPr lang="da-DK" smtClean="0"/>
              <a:t>04.12.2023</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6A041-6605-43EB-8D15-416CD62C1DC5}" type="slidenum">
              <a:rPr lang="da-DK" smtClean="0"/>
              <a:t>‹nr.›</a:t>
            </a:fld>
            <a:endParaRPr lang="da-DK"/>
          </a:p>
        </p:txBody>
      </p:sp>
    </p:spTree>
    <p:extLst>
      <p:ext uri="{BB962C8B-B14F-4D97-AF65-F5344CB8AC3E}">
        <p14:creationId xmlns:p14="http://schemas.microsoft.com/office/powerpoint/2010/main" val="23979836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BC491F-C7F0-4314-A8DB-5713EC904BE6}"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89059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982917586"/>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11786204"/>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843560994"/>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4863622"/>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868833494"/>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BE08E9-1B4E-4C3A-8ACF-E1724C6C1AFF}"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77976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381BF-8E2B-4E5F-9DF1-B33A6E77C41E}"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15393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8BCB4-9CEE-481B-B6B5-8684BE3C11AA}"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22118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838D3-FCA4-4F35-ABD0-5FD55938AACB}" type="datetime1">
              <a:rPr lang="en-US" smtClean="0"/>
              <a:t>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71863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F971A9-9246-4301-91DC-5C85BB2E076E}" type="datetime1">
              <a:rPr lang="en-US" smtClean="0"/>
              <a:t>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83366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1D56D7-1D78-4C11-99F8-B36AC528ED53}" type="datetime1">
              <a:rPr lang="en-US" smtClean="0"/>
              <a:t>12/4/23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31679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EC42E4-63AA-4502-A987-C5788DED35BA}" type="datetime1">
              <a:rPr lang="en-US" smtClean="0"/>
              <a:t>12/4/23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25669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C9AEF-95BF-418C-8628-FB3F7054BB52}" type="datetime1">
              <a:rPr lang="en-US" smtClean="0"/>
              <a:t>12/4/23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414371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DB405C-CAA7-40F4-BC7A-CA050D4A629F}" type="datetime1">
              <a:rPr lang="en-US" smtClean="0"/>
              <a:t>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654764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3CA90E-7506-496A-8DBF-A765DEA92BDD}" type="datetime1">
              <a:rPr lang="en-US" smtClean="0"/>
              <a:t>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70808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440612-A510-45B0-8D8F-97327689EBB3}" type="datetime1">
              <a:rPr lang="en-US" smtClean="0"/>
              <a:t>12/4/23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636857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uformand@gmail.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9AEC6-CE70-2D15-C124-10068216ABBC}"/>
              </a:ext>
            </a:extLst>
          </p:cNvPr>
          <p:cNvSpPr>
            <a:spLocks noGrp="1"/>
          </p:cNvSpPr>
          <p:nvPr>
            <p:ph type="ctrTitle"/>
          </p:nvPr>
        </p:nvSpPr>
        <p:spPr/>
        <p:txBody>
          <a:bodyPr/>
          <a:lstStyle/>
          <a:p>
            <a:r>
              <a:rPr lang="da-DK" dirty="0"/>
              <a:t>Kapronings udvalget</a:t>
            </a:r>
          </a:p>
        </p:txBody>
      </p:sp>
      <p:sp>
        <p:nvSpPr>
          <p:cNvPr id="3" name="Subtitle 2">
            <a:extLst>
              <a:ext uri="{FF2B5EF4-FFF2-40B4-BE49-F238E27FC236}">
                <a16:creationId xmlns:a16="http://schemas.microsoft.com/office/drawing/2014/main" id="{E4FD39FA-3107-7584-ABCD-452F8F4328B1}"/>
              </a:ext>
            </a:extLst>
          </p:cNvPr>
          <p:cNvSpPr>
            <a:spLocks noGrp="1"/>
          </p:cNvSpPr>
          <p:nvPr>
            <p:ph type="subTitle" idx="1"/>
          </p:nvPr>
        </p:nvSpPr>
        <p:spPr/>
        <p:txBody>
          <a:bodyPr/>
          <a:lstStyle/>
          <a:p>
            <a:r>
              <a:rPr lang="da-DK" dirty="0"/>
              <a:t>Udtagelses kriterier samt aktiviteter</a:t>
            </a:r>
          </a:p>
        </p:txBody>
      </p:sp>
      <p:sp>
        <p:nvSpPr>
          <p:cNvPr id="6" name="Date Placeholder 5">
            <a:extLst>
              <a:ext uri="{FF2B5EF4-FFF2-40B4-BE49-F238E27FC236}">
                <a16:creationId xmlns:a16="http://schemas.microsoft.com/office/drawing/2014/main" id="{46BB2236-8665-E123-5951-1781F53D272C}"/>
              </a:ext>
            </a:extLst>
          </p:cNvPr>
          <p:cNvSpPr>
            <a:spLocks noGrp="1"/>
          </p:cNvSpPr>
          <p:nvPr>
            <p:ph type="dt" sz="half" idx="10"/>
          </p:nvPr>
        </p:nvSpPr>
        <p:spPr/>
        <p:txBody>
          <a:bodyPr/>
          <a:lstStyle/>
          <a:p>
            <a:fld id="{323A7281-5F35-484E-AABF-2AF45C887540}" type="datetime1">
              <a:rPr lang="en-US" smtClean="0"/>
              <a:t>12/4/23</a:t>
            </a:fld>
            <a:endParaRPr lang="en-US" dirty="0"/>
          </a:p>
        </p:txBody>
      </p:sp>
      <p:sp>
        <p:nvSpPr>
          <p:cNvPr id="7" name="Slide Number Placeholder 6">
            <a:extLst>
              <a:ext uri="{FF2B5EF4-FFF2-40B4-BE49-F238E27FC236}">
                <a16:creationId xmlns:a16="http://schemas.microsoft.com/office/drawing/2014/main" id="{32CB0648-04B7-AE44-CD76-BC31202FFD6A}"/>
              </a:ext>
            </a:extLst>
          </p:cNvPr>
          <p:cNvSpPr>
            <a:spLocks noGrp="1"/>
          </p:cNvSpPr>
          <p:nvPr>
            <p:ph type="sldNum" sz="quarter" idx="12"/>
          </p:nvPr>
        </p:nvSpPr>
        <p:spPr/>
        <p:txBody>
          <a:bodyPr/>
          <a:lstStyle/>
          <a:p>
            <a:fld id="{4FAB73BC-B049-4115-A692-8D63A059BFB8}" type="slidenum">
              <a:rPr lang="en-US" smtClean="0"/>
              <a:t>1</a:t>
            </a:fld>
            <a:endParaRPr lang="en-US" dirty="0"/>
          </a:p>
        </p:txBody>
      </p:sp>
      <p:pic>
        <p:nvPicPr>
          <p:cNvPr id="9" name="Picture 8">
            <a:extLst>
              <a:ext uri="{FF2B5EF4-FFF2-40B4-BE49-F238E27FC236}">
                <a16:creationId xmlns:a16="http://schemas.microsoft.com/office/drawing/2014/main" id="{D403CD33-9E50-ED8C-3678-E478F4BE51C2}"/>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92679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20973-1792-1992-B7E9-32D121B3F3C1}"/>
              </a:ext>
            </a:extLst>
          </p:cNvPr>
          <p:cNvSpPr>
            <a:spLocks noGrp="1"/>
          </p:cNvSpPr>
          <p:nvPr>
            <p:ph type="title"/>
          </p:nvPr>
        </p:nvSpPr>
        <p:spPr>
          <a:xfrm>
            <a:off x="182384" y="209337"/>
            <a:ext cx="8596668" cy="637951"/>
          </a:xfrm>
        </p:spPr>
        <p:txBody>
          <a:bodyPr>
            <a:normAutofit fontScale="90000"/>
          </a:bodyPr>
          <a:lstStyle/>
          <a:p>
            <a:r>
              <a:rPr lang="da-DK" dirty="0"/>
              <a:t>U19 EM</a:t>
            </a:r>
          </a:p>
        </p:txBody>
      </p:sp>
      <p:sp>
        <p:nvSpPr>
          <p:cNvPr id="3" name="Text Placeholder 2">
            <a:extLst>
              <a:ext uri="{FF2B5EF4-FFF2-40B4-BE49-F238E27FC236}">
                <a16:creationId xmlns:a16="http://schemas.microsoft.com/office/drawing/2014/main" id="{04B615B3-205D-7D63-FB54-C08DA54DBA5C}"/>
              </a:ext>
            </a:extLst>
          </p:cNvPr>
          <p:cNvSpPr>
            <a:spLocks noGrp="1"/>
          </p:cNvSpPr>
          <p:nvPr>
            <p:ph type="body" idx="1"/>
          </p:nvPr>
        </p:nvSpPr>
        <p:spPr>
          <a:xfrm>
            <a:off x="182384" y="1115736"/>
            <a:ext cx="8596668" cy="4121110"/>
          </a:xfrm>
        </p:spPr>
        <p:txBody>
          <a:bodyPr>
            <a:normAutofit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Kruswicia</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Polen 31. maj – 2. Juni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født i 2006, 2007, 2008 og 2009 kan udtages til U19 EM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at opnå̊ udtagelse U19 EM, skal roeren deltage i følgende:</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Ugetest kørt i december 2023 og marts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Odense Langdistance d. 27-28/4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KU-Race weekends i marts og april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Udtagelser til U19EM offentliggøres senest d. 29. April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6C46434D-88DD-0649-C31D-AC28FF04289D}"/>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6312ABAE-0E2A-1E51-EEA0-BA405DAF595D}"/>
              </a:ext>
            </a:extLst>
          </p:cNvPr>
          <p:cNvSpPr>
            <a:spLocks noGrp="1"/>
          </p:cNvSpPr>
          <p:nvPr>
            <p:ph type="sldNum" sz="quarter" idx="12"/>
          </p:nvPr>
        </p:nvSpPr>
        <p:spPr/>
        <p:txBody>
          <a:bodyPr/>
          <a:lstStyle/>
          <a:p>
            <a:fld id="{4FAB73BC-B049-4115-A692-8D63A059BFB8}" type="slidenum">
              <a:rPr lang="en-US" smtClean="0"/>
              <a:pPr/>
              <a:t>10</a:t>
            </a:fld>
            <a:endParaRPr lang="en-US" dirty="0"/>
          </a:p>
        </p:txBody>
      </p:sp>
      <p:pic>
        <p:nvPicPr>
          <p:cNvPr id="6" name="Picture 5">
            <a:extLst>
              <a:ext uri="{FF2B5EF4-FFF2-40B4-BE49-F238E27FC236}">
                <a16:creationId xmlns:a16="http://schemas.microsoft.com/office/drawing/2014/main" id="{36A23F0A-A2EA-5172-5866-8AEAB2BC4BA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010637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BCAD-B15F-87A6-F2AB-8AE6756849ED}"/>
              </a:ext>
            </a:extLst>
          </p:cNvPr>
          <p:cNvSpPr>
            <a:spLocks noGrp="1"/>
          </p:cNvSpPr>
          <p:nvPr>
            <p:ph type="title"/>
          </p:nvPr>
        </p:nvSpPr>
        <p:spPr>
          <a:xfrm>
            <a:off x="165607" y="142226"/>
            <a:ext cx="5153013" cy="570840"/>
          </a:xfrm>
        </p:spPr>
        <p:txBody>
          <a:bodyPr>
            <a:normAutofit fontScale="90000"/>
          </a:bodyPr>
          <a:lstStyle/>
          <a:p>
            <a:r>
              <a:rPr lang="da-DK" sz="3600" dirty="0">
                <a:effectLst/>
                <a:latin typeface="Calibri" panose="020F0502020204030204" pitchFamily="34" charset="0"/>
                <a:ea typeface="Calibri" panose="020F0502020204030204" pitchFamily="34" charset="0"/>
                <a:cs typeface="Times New Roman" panose="02020603050405020304" pitchFamily="18" charset="0"/>
              </a:rPr>
              <a:t>Coupe de la Jeunesse </a:t>
            </a:r>
            <a:endParaRPr lang="da-DK" sz="3600" dirty="0"/>
          </a:p>
        </p:txBody>
      </p:sp>
      <p:sp>
        <p:nvSpPr>
          <p:cNvPr id="3" name="Text Placeholder 2">
            <a:extLst>
              <a:ext uri="{FF2B5EF4-FFF2-40B4-BE49-F238E27FC236}">
                <a16:creationId xmlns:a16="http://schemas.microsoft.com/office/drawing/2014/main" id="{07833909-9F88-1749-7CAF-11F1F6D7D74C}"/>
              </a:ext>
            </a:extLst>
          </p:cNvPr>
          <p:cNvSpPr>
            <a:spLocks noGrp="1"/>
          </p:cNvSpPr>
          <p:nvPr>
            <p:ph type="body" idx="1"/>
          </p:nvPr>
        </p:nvSpPr>
        <p:spPr>
          <a:xfrm>
            <a:off x="165607" y="853070"/>
            <a:ext cx="9272008" cy="5862704"/>
          </a:xfrm>
        </p:spPr>
        <p:txBody>
          <a:bodyPr>
            <a:normAutofit lnSpcReduction="10000"/>
          </a:bodyPr>
          <a:lstStyle/>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Formålet med at deltage i Coupe de la Jeunesse er at give unge roere mulighed for at stifte </a:t>
            </a:r>
          </a:p>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bekendtskab med det næstbedste internationale juniorniveau hos en række nationer, som vi </a:t>
            </a:r>
          </a:p>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sammenligner os med. </a:t>
            </a:r>
          </a:p>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Herunder skal deltagelse i Coupe de la Jeunesse gerne stimulere lysten til at dyrke konkurrenceroning på højt plan samt give roerne gode oplevelser i international konkurrence sammenhæng. </a:t>
            </a:r>
          </a:p>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Træningsindsatsen for juniorroere som sigter mod udtagelse til Coupe de la Jeunesse forventes at ligge på et niveau sammenligneligt med det opgivne i ATRO eller højre for aldersgruppen, hvor træning mod international konkurrence er oplagt. </a:t>
            </a:r>
          </a:p>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Målsætning og Udtagelseskriterier:</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Målsætningen med Coupe De La Jeunesse er, at give roere, der ikke udtages til U19 VM mulighed for at komme ud og sammenligne sit niveau internationalt i landsholdssammenhæng. Det forventes at både, som udtages er konkurrencedygtige på et relativt højt niveau. Derfor udtages bådene efter en sandsynlig placering i A- finalen eller bedste halvdel af B-finalen.</a:t>
            </a:r>
          </a:p>
          <a:p>
            <a:endParaRPr lang="da-DK" dirty="0"/>
          </a:p>
        </p:txBody>
      </p:sp>
      <p:sp>
        <p:nvSpPr>
          <p:cNvPr id="4" name="Date Placeholder 3">
            <a:extLst>
              <a:ext uri="{FF2B5EF4-FFF2-40B4-BE49-F238E27FC236}">
                <a16:creationId xmlns:a16="http://schemas.microsoft.com/office/drawing/2014/main" id="{AA758C93-6660-0C27-67E0-7FAD892BFF75}"/>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D4305B5C-3B03-5C54-4207-9B63CC4D33ED}"/>
              </a:ext>
            </a:extLst>
          </p:cNvPr>
          <p:cNvSpPr>
            <a:spLocks noGrp="1"/>
          </p:cNvSpPr>
          <p:nvPr>
            <p:ph type="sldNum" sz="quarter" idx="12"/>
          </p:nvPr>
        </p:nvSpPr>
        <p:spPr/>
        <p:txBody>
          <a:bodyPr/>
          <a:lstStyle/>
          <a:p>
            <a:fld id="{4FAB73BC-B049-4115-A692-8D63A059BFB8}" type="slidenum">
              <a:rPr lang="en-US" smtClean="0"/>
              <a:pPr/>
              <a:t>11</a:t>
            </a:fld>
            <a:endParaRPr lang="en-US" dirty="0"/>
          </a:p>
        </p:txBody>
      </p:sp>
      <p:pic>
        <p:nvPicPr>
          <p:cNvPr id="6" name="Picture 5">
            <a:extLst>
              <a:ext uri="{FF2B5EF4-FFF2-40B4-BE49-F238E27FC236}">
                <a16:creationId xmlns:a16="http://schemas.microsoft.com/office/drawing/2014/main" id="{4D95977A-E4DA-A900-B8EA-24DDD31CE393}"/>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664640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73278-F83B-14EC-2AB6-6F8CA922C319}"/>
              </a:ext>
            </a:extLst>
          </p:cNvPr>
          <p:cNvSpPr>
            <a:spLocks noGrp="1"/>
          </p:cNvSpPr>
          <p:nvPr>
            <p:ph type="title"/>
          </p:nvPr>
        </p:nvSpPr>
        <p:spPr>
          <a:xfrm>
            <a:off x="157217" y="182391"/>
            <a:ext cx="4691619" cy="612784"/>
          </a:xfrm>
        </p:spPr>
        <p:txBody>
          <a:bodyPr>
            <a:normAutofit fontScale="90000"/>
          </a:bodyPr>
          <a:lstStyle/>
          <a:p>
            <a:r>
              <a:rPr lang="da-DK" sz="4000" dirty="0">
                <a:effectLst/>
                <a:latin typeface="Calibri" panose="020F0502020204030204" pitchFamily="34" charset="0"/>
                <a:ea typeface="Calibri" panose="020F0502020204030204" pitchFamily="34" charset="0"/>
                <a:cs typeface="Times New Roman" panose="02020603050405020304" pitchFamily="18" charset="0"/>
              </a:rPr>
              <a:t>Coupe de la Jeunesse </a:t>
            </a:r>
            <a:endParaRPr lang="da-DK" dirty="0"/>
          </a:p>
        </p:txBody>
      </p:sp>
      <p:sp>
        <p:nvSpPr>
          <p:cNvPr id="3" name="Text Placeholder 2">
            <a:extLst>
              <a:ext uri="{FF2B5EF4-FFF2-40B4-BE49-F238E27FC236}">
                <a16:creationId xmlns:a16="http://schemas.microsoft.com/office/drawing/2014/main" id="{84DEBF32-B2C0-87F8-9FD0-310C2ACFE8A1}"/>
              </a:ext>
            </a:extLst>
          </p:cNvPr>
          <p:cNvSpPr>
            <a:spLocks noGrp="1"/>
          </p:cNvSpPr>
          <p:nvPr>
            <p:ph type="body" idx="1"/>
          </p:nvPr>
        </p:nvSpPr>
        <p:spPr>
          <a:xfrm>
            <a:off x="157216" y="795175"/>
            <a:ext cx="9116785" cy="5530124"/>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Racice</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Tjek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Republic</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Følgende overordnede retningslinjer for udtagelse til Coupe De La Jeunesse gælder:</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født i 2006, 2007, 2008 og 2009 kan udtages til Coupe de la Jeunesse i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der udtages til U19 VM i sæson 2024 kan ikke blive udtaget til Coupe de la Jeunesse i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som udtages til Coupe de la Jeunesse 2024 kan ikke deltage i Baltica Cup 2023.</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at opnå udtagelse Coupe De La Jeunesse, skal roeren deltage i følgende:</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Ugetest kørt i november 2023 og marts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Odense Langdistance d. 27-28/4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Copenhagen Regatta d. 11-12/5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KU-Race weekends</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Udtagelserne til Coupe de la Jeunesse offentliggøres senest d. 8. Juli 2024</a:t>
            </a:r>
          </a:p>
          <a:p>
            <a:pPr marL="342900" lvl="0" indent="-342900">
              <a:lnSpc>
                <a:spcPct val="107000"/>
              </a:lnSpc>
              <a:spcAft>
                <a:spcPts val="800"/>
              </a:spcAft>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57450B89-5413-B96A-CFC3-7B5B42BAD53D}"/>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A5E901A6-439F-6870-0453-056C2F4930D6}"/>
              </a:ext>
            </a:extLst>
          </p:cNvPr>
          <p:cNvSpPr>
            <a:spLocks noGrp="1"/>
          </p:cNvSpPr>
          <p:nvPr>
            <p:ph type="sldNum" sz="quarter" idx="12"/>
          </p:nvPr>
        </p:nvSpPr>
        <p:spPr/>
        <p:txBody>
          <a:bodyPr/>
          <a:lstStyle/>
          <a:p>
            <a:fld id="{4FAB73BC-B049-4115-A692-8D63A059BFB8}" type="slidenum">
              <a:rPr lang="en-US" smtClean="0"/>
              <a:pPr/>
              <a:t>12</a:t>
            </a:fld>
            <a:endParaRPr lang="en-US" dirty="0"/>
          </a:p>
        </p:txBody>
      </p:sp>
      <p:pic>
        <p:nvPicPr>
          <p:cNvPr id="6" name="Picture 5">
            <a:extLst>
              <a:ext uri="{FF2B5EF4-FFF2-40B4-BE49-F238E27FC236}">
                <a16:creationId xmlns:a16="http://schemas.microsoft.com/office/drawing/2014/main" id="{3B42455B-8007-D46B-9D64-A6C72E3EB7B1}"/>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772807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9E12-A61B-2FC7-2E4E-29F827FF60ED}"/>
              </a:ext>
            </a:extLst>
          </p:cNvPr>
          <p:cNvSpPr>
            <a:spLocks noGrp="1"/>
          </p:cNvSpPr>
          <p:nvPr>
            <p:ph type="title"/>
          </p:nvPr>
        </p:nvSpPr>
        <p:spPr>
          <a:xfrm>
            <a:off x="165607" y="159003"/>
            <a:ext cx="2980265" cy="728133"/>
          </a:xfrm>
        </p:spPr>
        <p:txBody>
          <a:bodyPr/>
          <a:lstStyle/>
          <a:p>
            <a:r>
              <a:rPr lang="da-DK" dirty="0"/>
              <a:t>U19 WM</a:t>
            </a:r>
          </a:p>
        </p:txBody>
      </p:sp>
      <p:sp>
        <p:nvSpPr>
          <p:cNvPr id="3" name="Text Placeholder 2">
            <a:extLst>
              <a:ext uri="{FF2B5EF4-FFF2-40B4-BE49-F238E27FC236}">
                <a16:creationId xmlns:a16="http://schemas.microsoft.com/office/drawing/2014/main" id="{22EFC23B-FBAE-A767-E57A-1A146165358B}"/>
              </a:ext>
            </a:extLst>
          </p:cNvPr>
          <p:cNvSpPr>
            <a:spLocks noGrp="1"/>
          </p:cNvSpPr>
          <p:nvPr>
            <p:ph type="body" idx="1"/>
          </p:nvPr>
        </p:nvSpPr>
        <p:spPr>
          <a:xfrm>
            <a:off x="165607" y="953737"/>
            <a:ext cx="9448175" cy="5824567"/>
          </a:xfrm>
        </p:spPr>
        <p:txBody>
          <a:bodyPr>
            <a:normAutofit lnSpcReduction="10000"/>
          </a:bodyPr>
          <a:lstStyle/>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Formålet for deltagelse ved U19 VM er at lade de bedste danske juniorroere have mulighed for at konkurrer på højeste internationale niveau mod den internationale juniorelite. U19 VM forbeholdes roere med et højt niveau sammenlignet internationalt, og som er nået til de øverste niveauer på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ATROs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udviklingstrappe, herunder at mestre størstedelen af kompetencerne, som juniorroere </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forventes at besidde både fysisk og teknisk. Ligeledes forventes det også̊, at roerne besidder en relativt stor del af de mentale færdigheder, herunder en evne til at præstere optimalt under konkurrence.</a:t>
            </a:r>
          </a:p>
          <a:p>
            <a:pPr marL="111379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Målsætning og Udtagelseskriterier: </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Målsætningen er at udtage et landshold, der har vist niveau til at sandsynliggøre en placering i A-finalen eller bedste halvdel af B-finalen.</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Derudover vil der indgå̊ en samlet sportslig vurdering af primært følgende forhold: præstationer i konkurrencer (prognosetider, bedste resultat, stabilitet i resultater og deres kontekst i form af deltagerfelt og forberedelsesperiode),  personlig / hold udvikling, personlig / hold kapacitet (testresultater, formudvikling).</a:t>
            </a:r>
          </a:p>
          <a:p>
            <a:pPr marL="1113790" indent="-285750">
              <a:lnSpc>
                <a:spcPct val="107000"/>
              </a:lnSpc>
              <a:spcAft>
                <a:spcPts val="800"/>
              </a:spcAft>
              <a:buFont typeface="Arial" panose="020B060402020202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U19 VM d. 18-25/8 2024</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A1E4A47-5BA8-3A47-C29A-E49C7FC3625A}"/>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DB9F28A4-9FD0-BE9B-ABF5-4104EDE1147D}"/>
              </a:ext>
            </a:extLst>
          </p:cNvPr>
          <p:cNvSpPr>
            <a:spLocks noGrp="1"/>
          </p:cNvSpPr>
          <p:nvPr>
            <p:ph type="sldNum" sz="quarter" idx="12"/>
          </p:nvPr>
        </p:nvSpPr>
        <p:spPr/>
        <p:txBody>
          <a:bodyPr/>
          <a:lstStyle/>
          <a:p>
            <a:fld id="{4FAB73BC-B049-4115-A692-8D63A059BFB8}" type="slidenum">
              <a:rPr lang="en-US" smtClean="0"/>
              <a:pPr/>
              <a:t>13</a:t>
            </a:fld>
            <a:endParaRPr lang="en-US" dirty="0"/>
          </a:p>
        </p:txBody>
      </p:sp>
      <p:pic>
        <p:nvPicPr>
          <p:cNvPr id="6" name="Picture 5">
            <a:extLst>
              <a:ext uri="{FF2B5EF4-FFF2-40B4-BE49-F238E27FC236}">
                <a16:creationId xmlns:a16="http://schemas.microsoft.com/office/drawing/2014/main" id="{3455392B-A45A-CCF7-EFCD-DBD2D94A52A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426874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F8E0-EA2A-5A3F-BD63-41A3675B98AD}"/>
              </a:ext>
            </a:extLst>
          </p:cNvPr>
          <p:cNvSpPr>
            <a:spLocks noGrp="1"/>
          </p:cNvSpPr>
          <p:nvPr>
            <p:ph type="title"/>
          </p:nvPr>
        </p:nvSpPr>
        <p:spPr>
          <a:xfrm>
            <a:off x="140440" y="167392"/>
            <a:ext cx="2258812" cy="728133"/>
          </a:xfrm>
        </p:spPr>
        <p:txBody>
          <a:bodyPr/>
          <a:lstStyle/>
          <a:p>
            <a:r>
              <a:rPr lang="da-DK" dirty="0"/>
              <a:t>U19 WM</a:t>
            </a:r>
          </a:p>
        </p:txBody>
      </p:sp>
      <p:sp>
        <p:nvSpPr>
          <p:cNvPr id="3" name="Text Placeholder 2">
            <a:extLst>
              <a:ext uri="{FF2B5EF4-FFF2-40B4-BE49-F238E27FC236}">
                <a16:creationId xmlns:a16="http://schemas.microsoft.com/office/drawing/2014/main" id="{0BBE8E70-1CF6-F12B-A3C3-46DA88770D9D}"/>
              </a:ext>
            </a:extLst>
          </p:cNvPr>
          <p:cNvSpPr>
            <a:spLocks noGrp="1"/>
          </p:cNvSpPr>
          <p:nvPr>
            <p:ph type="body" idx="1"/>
          </p:nvPr>
        </p:nvSpPr>
        <p:spPr>
          <a:xfrm>
            <a:off x="140440" y="1054405"/>
            <a:ext cx="9305564" cy="5572897"/>
          </a:xfrm>
        </p:spPr>
        <p:txBody>
          <a:bodyPr>
            <a:normAutofit fontScale="92500" lnSpcReduction="20000"/>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Procedure: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Sct</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Chatrine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Canada 18.-25. August 2024</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født i 2006, 2007, 2008 og 2009 kan udtages til U19 VM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at opnå̊ udtagelse U19 VM, skal roeren deltage i følgende:</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Ugetest kørt i december 2023 og marts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Odense Langdistance d. 27-28/4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Copenhagen Regatta d. 11-12/5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Hamborg Junior regatta 1.-2. Juni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Sorø Regatta d. 6-7/7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KU-Race weekends i marts og april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Udtagelser til U19 VM offentliggøres senest d. 8/7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 forventes at de udtaget deltager i træningslejr før WM dels i Europa dels i Canada</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Deltagerbetaling : 12000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0A59F7BE-6F6A-4A17-FF13-636FFE1C890F}"/>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E6380619-D5C1-5994-3E6A-882A4BB5B293}"/>
              </a:ext>
            </a:extLst>
          </p:cNvPr>
          <p:cNvSpPr>
            <a:spLocks noGrp="1"/>
          </p:cNvSpPr>
          <p:nvPr>
            <p:ph type="sldNum" sz="quarter" idx="12"/>
          </p:nvPr>
        </p:nvSpPr>
        <p:spPr/>
        <p:txBody>
          <a:bodyPr/>
          <a:lstStyle/>
          <a:p>
            <a:fld id="{4FAB73BC-B049-4115-A692-8D63A059BFB8}" type="slidenum">
              <a:rPr lang="en-US" smtClean="0"/>
              <a:pPr/>
              <a:t>14</a:t>
            </a:fld>
            <a:endParaRPr lang="en-US" dirty="0"/>
          </a:p>
        </p:txBody>
      </p:sp>
      <p:pic>
        <p:nvPicPr>
          <p:cNvPr id="6" name="Picture 5">
            <a:extLst>
              <a:ext uri="{FF2B5EF4-FFF2-40B4-BE49-F238E27FC236}">
                <a16:creationId xmlns:a16="http://schemas.microsoft.com/office/drawing/2014/main" id="{9AFCA63B-A0C2-FF37-3946-62FD8D56F92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97450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6E73-4ACD-D201-944B-2CBB2E925AC0}"/>
              </a:ext>
            </a:extLst>
          </p:cNvPr>
          <p:cNvSpPr>
            <a:spLocks noGrp="1"/>
          </p:cNvSpPr>
          <p:nvPr>
            <p:ph type="title"/>
          </p:nvPr>
        </p:nvSpPr>
        <p:spPr>
          <a:xfrm>
            <a:off x="677334" y="200296"/>
            <a:ext cx="8596668" cy="652134"/>
          </a:xfrm>
        </p:spPr>
        <p:txBody>
          <a:bodyPr>
            <a:normAutofit fontScale="90000"/>
          </a:bodyPr>
          <a:lstStyle/>
          <a:p>
            <a:r>
              <a:rPr lang="da-DK" dirty="0"/>
              <a:t>U23 EM</a:t>
            </a:r>
          </a:p>
        </p:txBody>
      </p:sp>
      <p:sp>
        <p:nvSpPr>
          <p:cNvPr id="3" name="Text Placeholder 2">
            <a:extLst>
              <a:ext uri="{FF2B5EF4-FFF2-40B4-BE49-F238E27FC236}">
                <a16:creationId xmlns:a16="http://schemas.microsoft.com/office/drawing/2014/main" id="{561AFE97-30F1-DBF8-C1BE-8B62C0D1B425}"/>
              </a:ext>
            </a:extLst>
          </p:cNvPr>
          <p:cNvSpPr>
            <a:spLocks noGrp="1"/>
          </p:cNvSpPr>
          <p:nvPr>
            <p:ph type="body" idx="1"/>
          </p:nvPr>
        </p:nvSpPr>
        <p:spPr>
          <a:xfrm>
            <a:off x="677335" y="766353"/>
            <a:ext cx="8596668" cy="5640133"/>
          </a:xfrm>
        </p:spPr>
        <p:txBody>
          <a:bodyPr>
            <a:normAutofit/>
          </a:bodyPr>
          <a:lstStyle/>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at deltage i U23 EM er at give U23 roere mulighed for at stifte bekendtskab med det næstbedste internationale U23 niveau hos en række europæiske nationer, som vi sammenligner os med. Herunder skal deltagelse i U23 EM gerne stimulere lysten til at dyrke konkurrenceroning på højtplan fremadrettet samt give roerne perspektiv til en videre prioritering af rosporten. Træningsindsatsen for U23 roere, som sigter mod udtagelse til U23 EM forventes at ligge på et niveau sammenligneligt med det opgivne i ATRO for aldersgruppen eller højre. Træningen skal være af en sådan kvalitet og mængde, at det er realistisk at flytte niveauet og fokusset fra at træne for at konkurrere til at træne for at vinde.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 /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U23 EM har til hensigt at give roere, der ikke udtages til U23 VM en mulighed for at komme ud og sammenligne sit niveau internationalt. Det forventes at både, som udtages er konkurrencedygtige på et relativt højt niveau sammenlignet med de europæiske nationer. Derfor udtages bådene efter en sandsynlig medalje chance i ikke-olympiske bådtyper, og en sandsynlig placering i den bedste tredjedel af feltet i olympiske bådtyper.</a:t>
            </a:r>
          </a:p>
          <a:p>
            <a:pPr marL="828040">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4887460-A460-6B22-D7C4-E5D8D221E234}"/>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9F9F8A69-7F0A-474A-B880-723ACB4C6F32}"/>
              </a:ext>
            </a:extLst>
          </p:cNvPr>
          <p:cNvSpPr>
            <a:spLocks noGrp="1"/>
          </p:cNvSpPr>
          <p:nvPr>
            <p:ph type="sldNum" sz="quarter" idx="12"/>
          </p:nvPr>
        </p:nvSpPr>
        <p:spPr/>
        <p:txBody>
          <a:bodyPr/>
          <a:lstStyle/>
          <a:p>
            <a:fld id="{4FAB73BC-B049-4115-A692-8D63A059BFB8}" type="slidenum">
              <a:rPr lang="en-US" smtClean="0"/>
              <a:pPr/>
              <a:t>15</a:t>
            </a:fld>
            <a:endParaRPr lang="en-US" dirty="0"/>
          </a:p>
        </p:txBody>
      </p:sp>
      <p:pic>
        <p:nvPicPr>
          <p:cNvPr id="6" name="Picture 5">
            <a:extLst>
              <a:ext uri="{FF2B5EF4-FFF2-40B4-BE49-F238E27FC236}">
                <a16:creationId xmlns:a16="http://schemas.microsoft.com/office/drawing/2014/main" id="{51225F94-C23D-CAB8-7911-F64DB6E85FC3}"/>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877602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D23E-FCA3-0645-7896-6AB4F28BEE47}"/>
              </a:ext>
            </a:extLst>
          </p:cNvPr>
          <p:cNvSpPr>
            <a:spLocks noGrp="1"/>
          </p:cNvSpPr>
          <p:nvPr>
            <p:ph type="title"/>
          </p:nvPr>
        </p:nvSpPr>
        <p:spPr>
          <a:xfrm>
            <a:off x="677335" y="252549"/>
            <a:ext cx="8596668" cy="591174"/>
          </a:xfrm>
        </p:spPr>
        <p:txBody>
          <a:bodyPr>
            <a:normAutofit fontScale="90000"/>
          </a:bodyPr>
          <a:lstStyle/>
          <a:p>
            <a:r>
              <a:rPr lang="da-DK" dirty="0"/>
              <a:t>U23 EM</a:t>
            </a:r>
          </a:p>
        </p:txBody>
      </p:sp>
      <p:sp>
        <p:nvSpPr>
          <p:cNvPr id="3" name="Text Placeholder 2">
            <a:extLst>
              <a:ext uri="{FF2B5EF4-FFF2-40B4-BE49-F238E27FC236}">
                <a16:creationId xmlns:a16="http://schemas.microsoft.com/office/drawing/2014/main" id="{8B2900A2-B04F-F5D9-85A8-6989538733B7}"/>
              </a:ext>
            </a:extLst>
          </p:cNvPr>
          <p:cNvSpPr>
            <a:spLocks noGrp="1"/>
          </p:cNvSpPr>
          <p:nvPr>
            <p:ph type="body" idx="1"/>
          </p:nvPr>
        </p:nvSpPr>
        <p:spPr>
          <a:xfrm>
            <a:off x="677335" y="843723"/>
            <a:ext cx="8596668" cy="4544125"/>
          </a:xfrm>
        </p:spPr>
        <p:txBody>
          <a:bodyPr>
            <a:normAutofit fontScale="92500" lnSpcReduction="2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 Edirne – Tyrkiet 6.-8. September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U23 EM,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December 2023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27-28/4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KU-Race weekends i marts og april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11-12/5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Sorø Regatta d. 6-7/7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til U23 EM offentliggøres senest d. 26/7</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59922E3F-01EE-2437-D63C-451D72BA768B}"/>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9BDFD3BC-0B1B-8DE4-151E-87D2F3C14DBA}"/>
              </a:ext>
            </a:extLst>
          </p:cNvPr>
          <p:cNvSpPr>
            <a:spLocks noGrp="1"/>
          </p:cNvSpPr>
          <p:nvPr>
            <p:ph type="sldNum" sz="quarter" idx="12"/>
          </p:nvPr>
        </p:nvSpPr>
        <p:spPr/>
        <p:txBody>
          <a:bodyPr/>
          <a:lstStyle/>
          <a:p>
            <a:fld id="{4FAB73BC-B049-4115-A692-8D63A059BFB8}" type="slidenum">
              <a:rPr lang="en-US" smtClean="0"/>
              <a:pPr/>
              <a:t>16</a:t>
            </a:fld>
            <a:endParaRPr lang="en-US" dirty="0"/>
          </a:p>
        </p:txBody>
      </p:sp>
      <p:pic>
        <p:nvPicPr>
          <p:cNvPr id="6" name="Picture 5">
            <a:extLst>
              <a:ext uri="{FF2B5EF4-FFF2-40B4-BE49-F238E27FC236}">
                <a16:creationId xmlns:a16="http://schemas.microsoft.com/office/drawing/2014/main" id="{F6085281-352C-2D4E-290B-B69B788FE33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627061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57371-61FE-2402-E6F6-5010C5D9FAC3}"/>
              </a:ext>
            </a:extLst>
          </p:cNvPr>
          <p:cNvSpPr>
            <a:spLocks noGrp="1"/>
          </p:cNvSpPr>
          <p:nvPr>
            <p:ph type="title"/>
          </p:nvPr>
        </p:nvSpPr>
        <p:spPr>
          <a:xfrm>
            <a:off x="677334" y="269966"/>
            <a:ext cx="8596668" cy="617299"/>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45E2BFA6-61FA-CA58-B369-F3A536EDDAD1}"/>
              </a:ext>
            </a:extLst>
          </p:cNvPr>
          <p:cNvSpPr>
            <a:spLocks noGrp="1"/>
          </p:cNvSpPr>
          <p:nvPr>
            <p:ph type="body" idx="1"/>
          </p:nvPr>
        </p:nvSpPr>
        <p:spPr>
          <a:xfrm>
            <a:off x="677335" y="887265"/>
            <a:ext cx="8596668" cy="4500583"/>
          </a:xfrm>
        </p:spPr>
        <p:txBody>
          <a:bodyPr>
            <a:normAutofit/>
          </a:bodyPr>
          <a:lstStyle/>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for deltagelse ved U23 VM er at lade de bedste danske U23 roere have mulighed for at udvikle sig hen imod senior landsholdet. Endvidere er U23 satsningen i DFfR (Pipeline) med henblik på at skabe en naturlig fødekæde til DRC og Senior landsholdet. Det forventes, at roerne er nået på øverste niveau på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ATROs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udviklingstrappe gerne højre, herunder at være i en optimeringsfase, hvor træningsmængde, -kvalitet er gennemgående høj, og hvor roerne har et meget højt kompetenceniveau på alle parametre.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Ligeledes forventes det også̊, at roerne besidder mentale færdigheder og evner til at præstere optimalt under konkurrence, at være i en selektionsproces, at kunne håndtere modgang, at være en god holdkammerat i alle situationer samt at finde ro i, at være fødekæde til det elitære seniorniveau i DRC.</a:t>
            </a:r>
          </a:p>
          <a:p>
            <a:endParaRPr lang="da-DK" dirty="0"/>
          </a:p>
        </p:txBody>
      </p:sp>
      <p:sp>
        <p:nvSpPr>
          <p:cNvPr id="4" name="Date Placeholder 3">
            <a:extLst>
              <a:ext uri="{FF2B5EF4-FFF2-40B4-BE49-F238E27FC236}">
                <a16:creationId xmlns:a16="http://schemas.microsoft.com/office/drawing/2014/main" id="{05494F94-3D96-6FFC-0F37-825ACDC1371B}"/>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BD541960-5A71-27F0-2E2E-DFC43A66864D}"/>
              </a:ext>
            </a:extLst>
          </p:cNvPr>
          <p:cNvSpPr>
            <a:spLocks noGrp="1"/>
          </p:cNvSpPr>
          <p:nvPr>
            <p:ph type="sldNum" sz="quarter" idx="12"/>
          </p:nvPr>
        </p:nvSpPr>
        <p:spPr/>
        <p:txBody>
          <a:bodyPr/>
          <a:lstStyle/>
          <a:p>
            <a:fld id="{4FAB73BC-B049-4115-A692-8D63A059BFB8}" type="slidenum">
              <a:rPr lang="en-US" smtClean="0"/>
              <a:pPr/>
              <a:t>17</a:t>
            </a:fld>
            <a:endParaRPr lang="en-US" dirty="0"/>
          </a:p>
        </p:txBody>
      </p:sp>
      <p:pic>
        <p:nvPicPr>
          <p:cNvPr id="6" name="Picture 5">
            <a:extLst>
              <a:ext uri="{FF2B5EF4-FFF2-40B4-BE49-F238E27FC236}">
                <a16:creationId xmlns:a16="http://schemas.microsoft.com/office/drawing/2014/main" id="{7FAA6F8D-CD34-BA01-2A6C-0DDDDADE038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175572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6ED55-2A0B-CF8A-E3F8-8D060476B29F}"/>
              </a:ext>
            </a:extLst>
          </p:cNvPr>
          <p:cNvSpPr>
            <a:spLocks noGrp="1"/>
          </p:cNvSpPr>
          <p:nvPr>
            <p:ph type="title"/>
          </p:nvPr>
        </p:nvSpPr>
        <p:spPr>
          <a:xfrm>
            <a:off x="677334" y="261257"/>
            <a:ext cx="8596668" cy="634717"/>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0336F8B9-E583-C128-3AD5-7FDAEB7DFEB7}"/>
              </a:ext>
            </a:extLst>
          </p:cNvPr>
          <p:cNvSpPr>
            <a:spLocks noGrp="1"/>
          </p:cNvSpPr>
          <p:nvPr>
            <p:ph type="body" idx="1"/>
          </p:nvPr>
        </p:nvSpPr>
        <p:spPr>
          <a:xfrm>
            <a:off x="677335" y="895973"/>
            <a:ext cx="8771465" cy="5700769"/>
          </a:xfrm>
        </p:spPr>
        <p:txBody>
          <a:bodyPr>
            <a:normAutofit fontScale="85000"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 og Udtagelseskriterier: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Sct</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Chatrine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Canada 18.-25. August 2024</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Til U23 WM stilles der i herre 4- og 2- eller størst mulig en åres båd med international kvalitet, samt dame 4- og 2- eller størst mulig en åres båd med international kvalitet som prioriteret bådtype</a:t>
            </a:r>
            <a:r>
              <a:rPr lang="da-DK" sz="1800" kern="100" dirty="0">
                <a:latin typeface="Calibri" panose="020F0502020204030204" pitchFamily="34" charset="0"/>
                <a:ea typeface="Calibri" panose="020F0502020204030204" pitchFamily="34" charset="0"/>
                <a:cs typeface="Times New Roman" panose="02020603050405020304" pitchFamily="18" charset="0"/>
              </a:rPr>
              <a:t>.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Samtlige roer der har ambition om at deltage ved U23 WM kan ikke deltage i andre bådtyper uden de har været prøvet op i mod de prioriteret hold (Pipeline) i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toer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uden styrmand ved KU-Race weekends i marts og april 2024 samt Odense regattaen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lørdag.Pipeline</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holdene vil stille i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toer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uden begge dage i race weekend om morgen således at de roer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toer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uden to gange i hver race weekend. Det er frit for Pipeline projektet om hvilken bådtype der stilles i om eftermiddagen, men der skal roes race i lighed med de øvrige deltager. Herefter vurdere </a:t>
            </a:r>
            <a:r>
              <a:rPr lang="da-DK" sz="1800" kern="100" dirty="0">
                <a:latin typeface="Calibri" panose="020F0502020204030204" pitchFamily="34" charset="0"/>
                <a:ea typeface="Calibri" panose="020F0502020204030204" pitchFamily="34" charset="0"/>
                <a:cs typeface="Times New Roman" panose="02020603050405020304" pitchFamily="18" charset="0"/>
              </a:rPr>
              <a:t>træner, KCK ledelsen samt KU hvor vidt Pipeline projektet skal åbnes op. Sker det ikke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kan der dannes supplerende både i fri bådtype. Alle hold vil blive vurderet ved Københavns regattaen og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herefter vil udtagelser blive offentliggjort senest 8. Juli 2024. Udtagelses vil kunne ske for hold hvis det kan sandsynliggøre en placering i A-finalen eller bedste tredjedel af VM-feltet</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Målsætningen er at udtage et landshold (Pipeline), der starter i 2024 på vist niveau som over årene skal udvikle sig til et A-Finale / medalje hold. Projekterne er lagt i Kraftcenter København, for at have størst mulig samarbejde med DRC. Det forventes, at alle kraftcenter bakker op om projekterne, og hjælper med at sikre optimalt materiel og forhold for deltagerne.,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letvægter gælder samme formål, men her er målsætningen at holdene kan kvalificere sig i finalen, eller være medalje kandidat. </a:t>
            </a:r>
          </a:p>
          <a:p>
            <a:endParaRPr lang="da-DK" dirty="0"/>
          </a:p>
        </p:txBody>
      </p:sp>
      <p:sp>
        <p:nvSpPr>
          <p:cNvPr id="4" name="Date Placeholder 3">
            <a:extLst>
              <a:ext uri="{FF2B5EF4-FFF2-40B4-BE49-F238E27FC236}">
                <a16:creationId xmlns:a16="http://schemas.microsoft.com/office/drawing/2014/main" id="{CBE5B8FC-D0CB-D2B2-EA8C-2D5CA459E839}"/>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D7513FD6-2C6B-CED7-D103-BDFCCC7ECDFF}"/>
              </a:ext>
            </a:extLst>
          </p:cNvPr>
          <p:cNvSpPr>
            <a:spLocks noGrp="1"/>
          </p:cNvSpPr>
          <p:nvPr>
            <p:ph type="sldNum" sz="quarter" idx="12"/>
          </p:nvPr>
        </p:nvSpPr>
        <p:spPr/>
        <p:txBody>
          <a:bodyPr/>
          <a:lstStyle/>
          <a:p>
            <a:fld id="{4FAB73BC-B049-4115-A692-8D63A059BFB8}" type="slidenum">
              <a:rPr lang="en-US" smtClean="0"/>
              <a:pPr/>
              <a:t>18</a:t>
            </a:fld>
            <a:endParaRPr lang="en-US" dirty="0"/>
          </a:p>
        </p:txBody>
      </p:sp>
      <p:pic>
        <p:nvPicPr>
          <p:cNvPr id="6" name="Picture 5">
            <a:extLst>
              <a:ext uri="{FF2B5EF4-FFF2-40B4-BE49-F238E27FC236}">
                <a16:creationId xmlns:a16="http://schemas.microsoft.com/office/drawing/2014/main" id="{B498EE53-1F48-9E36-5B05-4F0433AB850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551706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37D7-B8B3-39FF-4533-FE7907A6474F}"/>
              </a:ext>
            </a:extLst>
          </p:cNvPr>
          <p:cNvSpPr>
            <a:spLocks noGrp="1"/>
          </p:cNvSpPr>
          <p:nvPr>
            <p:ph type="title"/>
          </p:nvPr>
        </p:nvSpPr>
        <p:spPr>
          <a:xfrm>
            <a:off x="677335" y="304800"/>
            <a:ext cx="8596668" cy="634717"/>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D28E588C-DFA0-C9A1-CEF1-AF1B5655C2F1}"/>
              </a:ext>
            </a:extLst>
          </p:cNvPr>
          <p:cNvSpPr>
            <a:spLocks noGrp="1"/>
          </p:cNvSpPr>
          <p:nvPr>
            <p:ph type="body" idx="1"/>
          </p:nvPr>
        </p:nvSpPr>
        <p:spPr>
          <a:xfrm>
            <a:off x="677335" y="939517"/>
            <a:ext cx="8596668" cy="4448331"/>
          </a:xfrm>
        </p:spPr>
        <p:txBody>
          <a:bodyPr>
            <a:normAutofit fontScale="85000" lnSpcReduction="2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U23 VM,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december 2023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27-28/4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11-12/5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DRC samt KU-Race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til U23 VM offentliggøres senest d. 8. Juli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Udtaget roer skal kunne deltage i fælles træningslejre dels i Europa dels i Canada</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12000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8B82EB8-7157-3897-4F61-4CDDB0F8540A}"/>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D6CD4D93-D3FF-331F-DF64-86693CB90896}"/>
              </a:ext>
            </a:extLst>
          </p:cNvPr>
          <p:cNvSpPr>
            <a:spLocks noGrp="1"/>
          </p:cNvSpPr>
          <p:nvPr>
            <p:ph type="sldNum" sz="quarter" idx="12"/>
          </p:nvPr>
        </p:nvSpPr>
        <p:spPr/>
        <p:txBody>
          <a:bodyPr/>
          <a:lstStyle/>
          <a:p>
            <a:fld id="{4FAB73BC-B049-4115-A692-8D63A059BFB8}" type="slidenum">
              <a:rPr lang="en-US" smtClean="0"/>
              <a:pPr/>
              <a:t>19</a:t>
            </a:fld>
            <a:endParaRPr lang="en-US" dirty="0"/>
          </a:p>
        </p:txBody>
      </p:sp>
      <p:pic>
        <p:nvPicPr>
          <p:cNvPr id="6" name="Picture 5">
            <a:extLst>
              <a:ext uri="{FF2B5EF4-FFF2-40B4-BE49-F238E27FC236}">
                <a16:creationId xmlns:a16="http://schemas.microsoft.com/office/drawing/2014/main" id="{AB6B471D-D857-7151-0918-77F39D1D2F85}"/>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861796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260E456-B9D5-1B48-1C97-A27FE3B6ECAC}"/>
              </a:ext>
            </a:extLst>
          </p:cNvPr>
          <p:cNvSpPr txBox="1"/>
          <p:nvPr/>
        </p:nvSpPr>
        <p:spPr>
          <a:xfrm>
            <a:off x="677335" y="1627874"/>
            <a:ext cx="9093682" cy="4239687"/>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Udtagelseskriterierne for sæson 2024 tegner Kaproningsudvalgets (KU) formål, målsætning og procedure for udtagelsesforløbet til regattaer med officiel repræsentation af Dansk Forening for Rosport (DFfR). </a:t>
            </a:r>
          </a:p>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Det understreges, at udtagelseskriterierne er et udgangspunkt, og at der kan forekomme situationer, hvor KU kan gøre undtagelse fra udtagelseskriterierne. Det er til en hver tid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KUs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egenhændige beslutninger, som gælder ifm. udtagelse af hold til diverse repræsentative opgaver for DFfR. Hvis der i forbindelse med en given udtagelse dispenseres for udtagelseskriterierne, skal dispensationen og dens begrundelse blive offentliggjort på ”Danmarksåren” </a:t>
            </a:r>
            <a:r>
              <a:rPr lang="da-DK" kern="100" dirty="0">
                <a:latin typeface="Calibri" panose="020F0502020204030204" pitchFamily="34" charset="0"/>
                <a:ea typeface="Calibri" panose="020F0502020204030204" pitchFamily="34" charset="0"/>
                <a:cs typeface="Times New Roman" panose="02020603050405020304" pitchFamily="18" charset="0"/>
              </a:rPr>
              <a:t>(Link findes under kaproningsudvalget på Roning.dk)</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 følgende udtagelseskriterier tager udgangspunkt i sæsonplanen, som den ser ud på nuværende tidspunkt. Hvis regattaer, hvor deltagelse indgår i udtagelseskriterier, aflyses, bestræbes der på at organisere andre iagttagelsesaktiviteter for ungdomslandsholdene. Som udgangspunkt vil dette foregå̊ på de samme datoer som de oprindelige kaproninger.</a:t>
            </a:r>
          </a:p>
        </p:txBody>
      </p:sp>
      <p:pic>
        <p:nvPicPr>
          <p:cNvPr id="11" name="Picture 10">
            <a:extLst>
              <a:ext uri="{FF2B5EF4-FFF2-40B4-BE49-F238E27FC236}">
                <a16:creationId xmlns:a16="http://schemas.microsoft.com/office/drawing/2014/main" id="{FBE25731-7C03-4527-F3B7-DDECFB712A34}"/>
              </a:ext>
            </a:extLst>
          </p:cNvPr>
          <p:cNvPicPr>
            <a:picLocks noChangeAspect="1"/>
          </p:cNvPicPr>
          <p:nvPr/>
        </p:nvPicPr>
        <p:blipFill>
          <a:blip r:embed="rId2"/>
          <a:stretch>
            <a:fillRect/>
          </a:stretch>
        </p:blipFill>
        <p:spPr>
          <a:xfrm>
            <a:off x="10033499" y="70021"/>
            <a:ext cx="2011996" cy="1061464"/>
          </a:xfrm>
          <a:prstGeom prst="rect">
            <a:avLst/>
          </a:prstGeom>
        </p:spPr>
      </p:pic>
      <p:sp>
        <p:nvSpPr>
          <p:cNvPr id="2" name="Title 1">
            <a:extLst>
              <a:ext uri="{FF2B5EF4-FFF2-40B4-BE49-F238E27FC236}">
                <a16:creationId xmlns:a16="http://schemas.microsoft.com/office/drawing/2014/main" id="{0C67CAEC-49FD-A104-6491-610F095761E4}"/>
              </a:ext>
            </a:extLst>
          </p:cNvPr>
          <p:cNvSpPr>
            <a:spLocks noGrp="1"/>
          </p:cNvSpPr>
          <p:nvPr>
            <p:ph type="title"/>
          </p:nvPr>
        </p:nvSpPr>
        <p:spPr>
          <a:xfrm>
            <a:off x="677335" y="391872"/>
            <a:ext cx="8596668" cy="747928"/>
          </a:xfrm>
        </p:spPr>
        <p:txBody>
          <a:bodyPr>
            <a:normAutofit/>
          </a:bodyPr>
          <a:lstStyle/>
          <a:p>
            <a:r>
              <a:rPr lang="da-DK" sz="4000" kern="100" dirty="0">
                <a:effectLst/>
                <a:latin typeface="Calibri" panose="020F0502020204030204" pitchFamily="34" charset="0"/>
                <a:ea typeface="Calibri" panose="020F0502020204030204" pitchFamily="34" charset="0"/>
                <a:cs typeface="Times New Roman" panose="02020603050405020304" pitchFamily="18" charset="0"/>
              </a:rPr>
              <a:t>KU UDTAGELSESKRITERIER SÆSON 2024 </a:t>
            </a:r>
            <a:endParaRPr lang="da-DK" dirty="0"/>
          </a:p>
        </p:txBody>
      </p:sp>
    </p:spTree>
    <p:extLst>
      <p:ext uri="{BB962C8B-B14F-4D97-AF65-F5344CB8AC3E}">
        <p14:creationId xmlns:p14="http://schemas.microsoft.com/office/powerpoint/2010/main" val="4110698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0663-E8D8-7A69-53ED-AE707D0E7C89}"/>
              </a:ext>
            </a:extLst>
          </p:cNvPr>
          <p:cNvSpPr>
            <a:spLocks noGrp="1"/>
          </p:cNvSpPr>
          <p:nvPr>
            <p:ph type="title"/>
          </p:nvPr>
        </p:nvSpPr>
        <p:spPr>
          <a:xfrm>
            <a:off x="677334" y="269965"/>
            <a:ext cx="8596668" cy="713094"/>
          </a:xfrm>
        </p:spPr>
        <p:txBody>
          <a:bodyPr/>
          <a:lstStyle/>
          <a:p>
            <a:r>
              <a:rPr lang="da-DK" dirty="0"/>
              <a:t>Senior WM ikke olympiske bådtyper</a:t>
            </a:r>
          </a:p>
        </p:txBody>
      </p:sp>
      <p:sp>
        <p:nvSpPr>
          <p:cNvPr id="3" name="Text Placeholder 2">
            <a:extLst>
              <a:ext uri="{FF2B5EF4-FFF2-40B4-BE49-F238E27FC236}">
                <a16:creationId xmlns:a16="http://schemas.microsoft.com/office/drawing/2014/main" id="{D39CA159-C925-86C0-B90C-AD31DAB9449B}"/>
              </a:ext>
            </a:extLst>
          </p:cNvPr>
          <p:cNvSpPr>
            <a:spLocks noGrp="1"/>
          </p:cNvSpPr>
          <p:nvPr>
            <p:ph type="body" idx="1"/>
          </p:nvPr>
        </p:nvSpPr>
        <p:spPr>
          <a:xfrm>
            <a:off x="677335" y="983059"/>
            <a:ext cx="8596668" cy="4404789"/>
          </a:xfrm>
        </p:spPr>
        <p:txBody>
          <a:bodyPr>
            <a:normAutofit/>
          </a:bodyPr>
          <a:lstStyle/>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Formålet med WM i ikke olympiske bådtyper er at give roer der ikke har den fysiske kapacitet til at kvalificere sig til en af de olympiske satsninger i DRC. Det er for roer der ønsker at dyrke roning på den øverste hylde nu og i fremtiden, og som ønsker at skabe hold der kan tage medaljer til WM.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Danmark har tidligere været verdensledende i letvægt, og det er målet at Danmark igen bliver ledende på dette område også efter at letvægt ikke er en del af den olympiske satsning.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Målsætningen er, at skabe medalje hold hvert år også i år ét. Der skal fokuseres på dame letvægt 4x-,2x (ikke i 2024) og 1x for herre skal der fokuseres på 4x-, 2x (ikke i 2024) og 1x.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Det skal bemærkes, at alle roer i denne kategori skal prøves på DRC satsnings hold inden der kan arbejdes hen imod ovennævnte målsætninger. </a:t>
            </a:r>
          </a:p>
        </p:txBody>
      </p:sp>
      <p:sp>
        <p:nvSpPr>
          <p:cNvPr id="4" name="Date Placeholder 3">
            <a:extLst>
              <a:ext uri="{FF2B5EF4-FFF2-40B4-BE49-F238E27FC236}">
                <a16:creationId xmlns:a16="http://schemas.microsoft.com/office/drawing/2014/main" id="{6511084A-26CC-66C3-0C24-9B18095EB173}"/>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BCBFD3E3-8A35-F454-1A26-757EE697B43C}"/>
              </a:ext>
            </a:extLst>
          </p:cNvPr>
          <p:cNvSpPr>
            <a:spLocks noGrp="1"/>
          </p:cNvSpPr>
          <p:nvPr>
            <p:ph type="sldNum" sz="quarter" idx="12"/>
          </p:nvPr>
        </p:nvSpPr>
        <p:spPr/>
        <p:txBody>
          <a:bodyPr/>
          <a:lstStyle/>
          <a:p>
            <a:fld id="{4FAB73BC-B049-4115-A692-8D63A059BFB8}" type="slidenum">
              <a:rPr lang="en-US" smtClean="0"/>
              <a:pPr/>
              <a:t>20</a:t>
            </a:fld>
            <a:endParaRPr lang="en-US" dirty="0"/>
          </a:p>
        </p:txBody>
      </p:sp>
      <p:pic>
        <p:nvPicPr>
          <p:cNvPr id="6" name="Picture 5">
            <a:extLst>
              <a:ext uri="{FF2B5EF4-FFF2-40B4-BE49-F238E27FC236}">
                <a16:creationId xmlns:a16="http://schemas.microsoft.com/office/drawing/2014/main" id="{1A417D83-4831-8106-74C2-C473BC541A5A}"/>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769687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CD0E8-456B-671D-EF4B-CF030F393B7B}"/>
              </a:ext>
            </a:extLst>
          </p:cNvPr>
          <p:cNvSpPr>
            <a:spLocks noGrp="1"/>
          </p:cNvSpPr>
          <p:nvPr>
            <p:ph type="title"/>
          </p:nvPr>
        </p:nvSpPr>
        <p:spPr>
          <a:xfrm>
            <a:off x="677335" y="368196"/>
            <a:ext cx="8596668" cy="724074"/>
          </a:xfrm>
        </p:spPr>
        <p:txBody>
          <a:bodyPr/>
          <a:lstStyle/>
          <a:p>
            <a:r>
              <a:rPr lang="da-DK" dirty="0"/>
              <a:t>Senior WM ikke olympiske bådtyper</a:t>
            </a:r>
          </a:p>
        </p:txBody>
      </p:sp>
      <p:sp>
        <p:nvSpPr>
          <p:cNvPr id="3" name="Text Placeholder 2">
            <a:extLst>
              <a:ext uri="{FF2B5EF4-FFF2-40B4-BE49-F238E27FC236}">
                <a16:creationId xmlns:a16="http://schemas.microsoft.com/office/drawing/2014/main" id="{C79CA05E-B629-FF85-B2DD-8BAFC590D376}"/>
              </a:ext>
            </a:extLst>
          </p:cNvPr>
          <p:cNvSpPr>
            <a:spLocks noGrp="1"/>
          </p:cNvSpPr>
          <p:nvPr>
            <p:ph type="body" idx="1"/>
          </p:nvPr>
        </p:nvSpPr>
        <p:spPr>
          <a:xfrm>
            <a:off x="677335" y="1092270"/>
            <a:ext cx="8596668" cy="5397534"/>
          </a:xfrm>
        </p:spPr>
        <p:txBody>
          <a:bodyPr>
            <a:normAutofit lnSpcReduction="10000"/>
          </a:bodyPr>
          <a:lstStyle/>
          <a:p>
            <a:pPr>
              <a:lnSpc>
                <a:spcPct val="107000"/>
              </a:lnSpc>
              <a:spcAft>
                <a:spcPts val="800"/>
              </a:spcAft>
            </a:pPr>
            <a:r>
              <a:rPr lang="da-DK"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Procedure: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Sct</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Chatrine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Canada 18.-25. August 2024</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at opnå udtagelse U23 VM, skal roeren deltage i følgende:</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Ugetest kørt i december 2023 og marts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Odense Langdistance d. 27-28/4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Copenhagen Regatta d. 11-12/5 2024</a:t>
            </a:r>
          </a:p>
          <a:p>
            <a:pPr marL="1113790" indent="-285750">
              <a:lnSpc>
                <a:spcPct val="107000"/>
              </a:lnSpc>
              <a:spcAft>
                <a:spcPts val="800"/>
              </a:spcAft>
              <a:buFont typeface="Arial" panose="020B0604020202020204" pitchFamily="34" charset="0"/>
              <a:buChar char="•"/>
            </a:pP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1113790" indent="-285750">
              <a:lnSpc>
                <a:spcPct val="107000"/>
              </a:lnSpc>
              <a:spcAft>
                <a:spcPts val="800"/>
              </a:spcAft>
              <a:buFont typeface="Arial" panose="020B0604020202020204" pitchFamily="34" charset="0"/>
              <a:buChar char="•"/>
            </a:pPr>
            <a:r>
              <a:rPr lang="da-DK" sz="1800" kern="100" dirty="0">
                <a:latin typeface="Calibri" panose="020F0502020204030204" pitchFamily="34" charset="0"/>
                <a:ea typeface="Calibri" panose="020F0502020204030204" pitchFamily="34" charset="0"/>
                <a:cs typeface="Times New Roman" panose="02020603050405020304" pitchFamily="18" charset="0"/>
              </a:rPr>
              <a:t>World Cup II og World Cup III (skal aftales med klub/kraftcenter/DRC)</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Øvrige aktiviteter arrangeret af DRC samt KU-Race weekends</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Udtagelserne til Senior Vm kan  offentliggøres d. 17/6 2024 dog senest 23. juli 2024. </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Deltagerbetaling : 12000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28250837-EB92-A823-DE28-7136F617C04C}"/>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3ACDF517-62F3-FDC8-F2FB-068DB188A529}"/>
              </a:ext>
            </a:extLst>
          </p:cNvPr>
          <p:cNvSpPr>
            <a:spLocks noGrp="1"/>
          </p:cNvSpPr>
          <p:nvPr>
            <p:ph type="sldNum" sz="quarter" idx="12"/>
          </p:nvPr>
        </p:nvSpPr>
        <p:spPr/>
        <p:txBody>
          <a:bodyPr/>
          <a:lstStyle/>
          <a:p>
            <a:fld id="{4FAB73BC-B049-4115-A692-8D63A059BFB8}" type="slidenum">
              <a:rPr lang="en-US" smtClean="0"/>
              <a:pPr/>
              <a:t>21</a:t>
            </a:fld>
            <a:endParaRPr lang="en-US" dirty="0"/>
          </a:p>
        </p:txBody>
      </p:sp>
      <p:pic>
        <p:nvPicPr>
          <p:cNvPr id="6" name="Picture 5">
            <a:extLst>
              <a:ext uri="{FF2B5EF4-FFF2-40B4-BE49-F238E27FC236}">
                <a16:creationId xmlns:a16="http://schemas.microsoft.com/office/drawing/2014/main" id="{E04A1CE6-CCA0-2CFD-AB11-56242338A861}"/>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22205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E8214-0D28-B7DA-682D-B97D268D502E}"/>
              </a:ext>
            </a:extLst>
          </p:cNvPr>
          <p:cNvSpPr>
            <a:spLocks noGrp="1"/>
          </p:cNvSpPr>
          <p:nvPr>
            <p:ph type="title"/>
          </p:nvPr>
        </p:nvSpPr>
        <p:spPr>
          <a:xfrm>
            <a:off x="677335" y="331648"/>
            <a:ext cx="8596668" cy="860400"/>
          </a:xfrm>
        </p:spPr>
        <p:txBody>
          <a:bodyPr/>
          <a:lstStyle/>
          <a:p>
            <a:r>
              <a:rPr lang="da-DK" dirty="0"/>
              <a:t>Udtagelser til hvad 2024</a:t>
            </a:r>
          </a:p>
        </p:txBody>
      </p:sp>
      <p:sp>
        <p:nvSpPr>
          <p:cNvPr id="3" name="Text Placeholder 2">
            <a:extLst>
              <a:ext uri="{FF2B5EF4-FFF2-40B4-BE49-F238E27FC236}">
                <a16:creationId xmlns:a16="http://schemas.microsoft.com/office/drawing/2014/main" id="{2E046E01-79CF-4F06-838E-1020EB484B3E}"/>
              </a:ext>
            </a:extLst>
          </p:cNvPr>
          <p:cNvSpPr>
            <a:spLocks noGrp="1"/>
          </p:cNvSpPr>
          <p:nvPr>
            <p:ph type="body" idx="1"/>
          </p:nvPr>
        </p:nvSpPr>
        <p:spPr>
          <a:xfrm>
            <a:off x="677335" y="1331391"/>
            <a:ext cx="8596668" cy="4938779"/>
          </a:xfrm>
        </p:spPr>
        <p:txBody>
          <a:bodyPr>
            <a:normAutofit/>
          </a:bodyPr>
          <a:lstStyle/>
          <a:p>
            <a:pPr marL="342900" indent="-342900">
              <a:buFont typeface="Arial" panose="020B0604020202020204" pitchFamily="34" charset="0"/>
              <a:buChar char="•"/>
            </a:pPr>
            <a:r>
              <a:rPr lang="da-DK" dirty="0"/>
              <a:t>Baltica Cup				KU</a:t>
            </a:r>
          </a:p>
          <a:p>
            <a:pPr marL="342900" indent="-342900">
              <a:buFont typeface="Arial" panose="020B0604020202020204" pitchFamily="34" charset="0"/>
              <a:buChar char="•"/>
            </a:pPr>
            <a:r>
              <a:rPr lang="da-DK" sz="2100" dirty="0"/>
              <a:t>Cup des la Jeunesse		KU</a:t>
            </a:r>
          </a:p>
          <a:p>
            <a:pPr marL="342900" indent="-342900">
              <a:buFont typeface="Arial" panose="020B0604020202020204" pitchFamily="34" charset="0"/>
              <a:buChar char="•"/>
            </a:pPr>
            <a:r>
              <a:rPr lang="da-DK" sz="2100" dirty="0"/>
              <a:t>U19 EM					KU</a:t>
            </a:r>
          </a:p>
          <a:p>
            <a:pPr marL="342900" indent="-342900">
              <a:buFont typeface="Arial" panose="020B0604020202020204" pitchFamily="34" charset="0"/>
              <a:buChar char="•"/>
            </a:pPr>
            <a:r>
              <a:rPr lang="da-DK" sz="2100" dirty="0"/>
              <a:t>U19 WM					KU</a:t>
            </a:r>
          </a:p>
          <a:p>
            <a:pPr marL="342900" indent="-342900">
              <a:buFont typeface="Arial" panose="020B0604020202020204" pitchFamily="34" charset="0"/>
              <a:buChar char="•"/>
            </a:pPr>
            <a:r>
              <a:rPr lang="da-DK" sz="2100" dirty="0"/>
              <a:t>U23 EM					KU</a:t>
            </a:r>
          </a:p>
          <a:p>
            <a:pPr marL="342900" indent="-342900">
              <a:buFont typeface="Arial" panose="020B0604020202020204" pitchFamily="34" charset="0"/>
              <a:buChar char="•"/>
            </a:pPr>
            <a:r>
              <a:rPr lang="da-DK" sz="2100" dirty="0"/>
              <a:t>U23 WM					KU</a:t>
            </a:r>
          </a:p>
          <a:p>
            <a:pPr marL="342900" indent="-342900">
              <a:buFont typeface="Arial" panose="020B0604020202020204" pitchFamily="34" charset="0"/>
              <a:buChar char="•"/>
            </a:pPr>
            <a:r>
              <a:rPr lang="da-DK" sz="2100" dirty="0"/>
              <a:t>Senior EM				Sports Chef/KU</a:t>
            </a:r>
          </a:p>
          <a:p>
            <a:pPr marL="342900" indent="-342900">
              <a:buFont typeface="Arial" panose="020B0604020202020204" pitchFamily="34" charset="0"/>
              <a:buChar char="•"/>
            </a:pPr>
            <a:r>
              <a:rPr lang="da-DK" sz="2100" dirty="0"/>
              <a:t>Senior WM				Sports Chef/KU</a:t>
            </a:r>
          </a:p>
          <a:p>
            <a:pPr marL="342900" indent="-342900">
              <a:buFont typeface="Arial" panose="020B0604020202020204" pitchFamily="34" charset="0"/>
              <a:buChar char="•"/>
            </a:pPr>
            <a:r>
              <a:rPr lang="da-DK" sz="2100" dirty="0"/>
              <a:t>World Cups				Sports Chef/KU (i 2024 for letvægt)</a:t>
            </a:r>
          </a:p>
          <a:p>
            <a:pPr marL="342900" indent="-342900">
              <a:buFont typeface="Arial" panose="020B0604020202020204" pitchFamily="34" charset="0"/>
              <a:buChar char="•"/>
            </a:pPr>
            <a:r>
              <a:rPr lang="da-DK" sz="2100" dirty="0"/>
              <a:t>OL-Kval					Sports Chef</a:t>
            </a:r>
          </a:p>
          <a:p>
            <a:pPr marL="342900" indent="-342900">
              <a:buFont typeface="Arial" panose="020B0604020202020204" pitchFamily="34" charset="0"/>
              <a:buChar char="•"/>
            </a:pPr>
            <a:r>
              <a:rPr lang="da-DK" sz="2100" dirty="0"/>
              <a:t>OL				</a:t>
            </a:r>
            <a:r>
              <a:rPr lang="da-DK" sz="2100"/>
              <a:t>		Dansk </a:t>
            </a:r>
            <a:r>
              <a:rPr lang="da-DK" sz="2100" dirty="0"/>
              <a:t>Idræts Forbund DIF</a:t>
            </a:r>
          </a:p>
          <a:p>
            <a:pPr marL="342900" indent="-342900">
              <a:buFont typeface="Arial" panose="020B0604020202020204" pitchFamily="34" charset="0"/>
              <a:buChar char="•"/>
            </a:pPr>
            <a:endParaRPr lang="da-DK" sz="2100" dirty="0"/>
          </a:p>
        </p:txBody>
      </p:sp>
      <p:sp>
        <p:nvSpPr>
          <p:cNvPr id="4" name="Date Placeholder 3">
            <a:extLst>
              <a:ext uri="{FF2B5EF4-FFF2-40B4-BE49-F238E27FC236}">
                <a16:creationId xmlns:a16="http://schemas.microsoft.com/office/drawing/2014/main" id="{9A5EDA03-1827-00B3-FF53-3783C33FBC1C}"/>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3DD12A93-2053-DF5A-B16D-7C7A6284F331}"/>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33299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06CC9-C27D-95B3-D614-79431FD823F8}"/>
              </a:ext>
            </a:extLst>
          </p:cNvPr>
          <p:cNvSpPr>
            <a:spLocks noGrp="1"/>
          </p:cNvSpPr>
          <p:nvPr>
            <p:ph type="title"/>
          </p:nvPr>
        </p:nvSpPr>
        <p:spPr>
          <a:xfrm>
            <a:off x="677335" y="451513"/>
            <a:ext cx="8596668" cy="756637"/>
          </a:xfrm>
        </p:spPr>
        <p:txBody>
          <a:bodyPr/>
          <a:lstStyle/>
          <a:p>
            <a:r>
              <a:rPr lang="da-DK" dirty="0"/>
              <a:t>Uge test</a:t>
            </a:r>
          </a:p>
        </p:txBody>
      </p:sp>
      <p:sp>
        <p:nvSpPr>
          <p:cNvPr id="3" name="Text Placeholder 2">
            <a:extLst>
              <a:ext uri="{FF2B5EF4-FFF2-40B4-BE49-F238E27FC236}">
                <a16:creationId xmlns:a16="http://schemas.microsoft.com/office/drawing/2014/main" id="{CDEF7169-1007-BE54-279A-EB2D69552A94}"/>
              </a:ext>
            </a:extLst>
          </p:cNvPr>
          <p:cNvSpPr>
            <a:spLocks noGrp="1"/>
          </p:cNvSpPr>
          <p:nvPr>
            <p:ph type="body" idx="1"/>
          </p:nvPr>
        </p:nvSpPr>
        <p:spPr>
          <a:xfrm>
            <a:off x="677335" y="1393371"/>
            <a:ext cx="8596668" cy="4545875"/>
          </a:xfrm>
        </p:spPr>
        <p:txBody>
          <a:bodyPr>
            <a:normAutofit lnSpcReduction="10000"/>
          </a:bodyPr>
          <a:lstStyle/>
          <a:p>
            <a:r>
              <a:rPr lang="da-DK" dirty="0">
                <a:latin typeface="Calibri" panose="020F0502020204030204" pitchFamily="34" charset="0"/>
                <a:cs typeface="Calibri" panose="020F0502020204030204" pitchFamily="34" charset="0"/>
              </a:rPr>
              <a:t>Der gennemføres ugetest i uge 49, resultatet skal være KU i hænde senest d. 10. december 2023 og i uge 9 hvor resultatet skal være KU i hænde senest d. 3. februar 2024. I tilfælde af, at en atlet som har forventning om udtagelse til repræsentativ opgaver i 2024 ikke kan gennemføre uge test skal det informeres til </a:t>
            </a:r>
            <a:r>
              <a:rPr lang="da-DK" dirty="0">
                <a:latin typeface="Calibri" panose="020F0502020204030204" pitchFamily="34" charset="0"/>
                <a:cs typeface="Calibri" panose="020F0502020204030204" pitchFamily="34" charset="0"/>
                <a:hlinkClick r:id="rId2"/>
              </a:rPr>
              <a:t>kuformand@gmail.com</a:t>
            </a:r>
            <a:r>
              <a:rPr lang="da-DK" dirty="0">
                <a:latin typeface="Calibri" panose="020F0502020204030204" pitchFamily="34" charset="0"/>
                <a:cs typeface="Calibri" panose="020F0502020204030204" pitchFamily="34" charset="0"/>
              </a:rPr>
              <a:t>. </a:t>
            </a:r>
          </a:p>
          <a:p>
            <a:r>
              <a:rPr lang="da-DK" dirty="0">
                <a:latin typeface="Calibri" panose="020F0502020204030204" pitchFamily="34" charset="0"/>
                <a:cs typeface="Calibri" panose="020F0502020204030204" pitchFamily="34" charset="0"/>
              </a:rPr>
              <a:t>Testen består af fem elementer: </a:t>
            </a:r>
          </a:p>
          <a:p>
            <a:r>
              <a:rPr lang="da-DK" dirty="0">
                <a:latin typeface="Calibri" panose="020F0502020204030204" pitchFamily="34" charset="0"/>
                <a:cs typeface="Calibri" panose="020F0502020204030204" pitchFamily="34" charset="0"/>
              </a:rPr>
              <a:t>Senior/U23/U19				U17</a:t>
            </a:r>
          </a:p>
          <a:p>
            <a:r>
              <a:rPr lang="da-DK" dirty="0">
                <a:latin typeface="Calibri" panose="020F0502020204030204" pitchFamily="34" charset="0"/>
                <a:cs typeface="Calibri" panose="020F0502020204030204" pitchFamily="34" charset="0"/>
              </a:rPr>
              <a:t>6 km test		Dag 1			4 km test</a:t>
            </a:r>
          </a:p>
          <a:p>
            <a:r>
              <a:rPr lang="da-DK" dirty="0">
                <a:latin typeface="Calibri" panose="020F0502020204030204" pitchFamily="34" charset="0"/>
                <a:cs typeface="Calibri" panose="020F0502020204030204" pitchFamily="34" charset="0"/>
              </a:rPr>
              <a:t>2 km test		Dag 2			1 km test</a:t>
            </a:r>
          </a:p>
          <a:p>
            <a:r>
              <a:rPr lang="da-DK" dirty="0">
                <a:latin typeface="Calibri" panose="020F0502020204030204" pitchFamily="34" charset="0"/>
                <a:cs typeface="Calibri" panose="020F0502020204030204" pitchFamily="34" charset="0"/>
              </a:rPr>
              <a:t>1 min test 		Dag 3			1 min test</a:t>
            </a:r>
          </a:p>
          <a:p>
            <a:r>
              <a:rPr lang="da-DK" dirty="0">
                <a:latin typeface="Calibri" panose="020F0502020204030204" pitchFamily="34" charset="0"/>
                <a:cs typeface="Calibri" panose="020F0502020204030204" pitchFamily="34" charset="0"/>
              </a:rPr>
              <a:t>3*100 m test		Dag 3			3*100 m test</a:t>
            </a:r>
          </a:p>
          <a:p>
            <a:r>
              <a:rPr lang="da-DK" dirty="0">
                <a:latin typeface="Calibri" panose="020F0502020204030204" pitchFamily="34" charset="0"/>
                <a:cs typeface="Calibri" panose="020F0502020204030204" pitchFamily="34" charset="0"/>
              </a:rPr>
              <a:t>40 min test		Dag 4			30 min test</a:t>
            </a:r>
          </a:p>
          <a:p>
            <a:endParaRPr lang="da-DK" dirty="0"/>
          </a:p>
        </p:txBody>
      </p:sp>
      <p:sp>
        <p:nvSpPr>
          <p:cNvPr id="4" name="Date Placeholder 3">
            <a:extLst>
              <a:ext uri="{FF2B5EF4-FFF2-40B4-BE49-F238E27FC236}">
                <a16:creationId xmlns:a16="http://schemas.microsoft.com/office/drawing/2014/main" id="{CB0F46BA-EB7A-6255-C844-49C8BA0C99E9}"/>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CE04223C-0F32-EC68-339F-D1F48C8828A0}"/>
              </a:ext>
            </a:extLst>
          </p:cNvPr>
          <p:cNvSpPr>
            <a:spLocks noGrp="1"/>
          </p:cNvSpPr>
          <p:nvPr>
            <p:ph type="sldNum" sz="quarter" idx="12"/>
          </p:nvPr>
        </p:nvSpPr>
        <p:spPr/>
        <p:txBody>
          <a:bodyPr/>
          <a:lstStyle/>
          <a:p>
            <a:fld id="{4FAB73BC-B049-4115-A692-8D63A059BFB8}" type="slidenum">
              <a:rPr lang="en-US" smtClean="0"/>
              <a:pPr/>
              <a:t>4</a:t>
            </a:fld>
            <a:endParaRPr lang="en-US" dirty="0"/>
          </a:p>
        </p:txBody>
      </p:sp>
      <p:pic>
        <p:nvPicPr>
          <p:cNvPr id="6" name="Picture 5">
            <a:extLst>
              <a:ext uri="{FF2B5EF4-FFF2-40B4-BE49-F238E27FC236}">
                <a16:creationId xmlns:a16="http://schemas.microsoft.com/office/drawing/2014/main" id="{E90C0081-F183-50CB-E999-47AB1BB6EA1D}"/>
              </a:ext>
            </a:extLst>
          </p:cNvPr>
          <p:cNvPicPr>
            <a:picLocks noChangeAspect="1"/>
          </p:cNvPicPr>
          <p:nvPr/>
        </p:nvPicPr>
        <p:blipFill>
          <a:blip r:embed="rId3"/>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75900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90299-F69F-E035-7354-5033E35A44DF}"/>
              </a:ext>
            </a:extLst>
          </p:cNvPr>
          <p:cNvSpPr>
            <a:spLocks noGrp="1"/>
          </p:cNvSpPr>
          <p:nvPr>
            <p:ph type="title"/>
          </p:nvPr>
        </p:nvSpPr>
        <p:spPr>
          <a:xfrm>
            <a:off x="450832" y="145121"/>
            <a:ext cx="8596668" cy="612784"/>
          </a:xfrm>
        </p:spPr>
        <p:txBody>
          <a:bodyPr>
            <a:normAutofit fontScale="90000"/>
          </a:bodyPr>
          <a:lstStyle/>
          <a:p>
            <a:r>
              <a:rPr lang="da-DK" dirty="0" err="1"/>
              <a:t>Baltic</a:t>
            </a:r>
            <a:r>
              <a:rPr lang="da-DK" dirty="0"/>
              <a:t> Cup</a:t>
            </a:r>
          </a:p>
        </p:txBody>
      </p:sp>
      <p:sp>
        <p:nvSpPr>
          <p:cNvPr id="3" name="Text Placeholder 2">
            <a:extLst>
              <a:ext uri="{FF2B5EF4-FFF2-40B4-BE49-F238E27FC236}">
                <a16:creationId xmlns:a16="http://schemas.microsoft.com/office/drawing/2014/main" id="{5A292A07-F5F7-96EA-B402-AC6C30B2A6E0}"/>
              </a:ext>
            </a:extLst>
          </p:cNvPr>
          <p:cNvSpPr>
            <a:spLocks noGrp="1"/>
          </p:cNvSpPr>
          <p:nvPr>
            <p:ph type="body" idx="1"/>
          </p:nvPr>
        </p:nvSpPr>
        <p:spPr>
          <a:xfrm>
            <a:off x="677335" y="947955"/>
            <a:ext cx="9263619" cy="5764923"/>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 i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Baltic</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Cup er at introducere unge kaproere der har niveauet til landsholdsroning. Der lægges vægt på lærdommen i at træne målrettet mod et fastsat internationalt sæsonmål samt oplevelsen af at rejse og konkurrere som et samlet landshold. Træningsindsatsen forventes at være målrettet og systematisk med en træningsmængde svarende til den opgivne i ATRO. Roerne som deltager ved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Baltic</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Cup skal gerne komme hjem med gode oplevelser af at kunne konkurrer på niveau med sine modstander, og have motivation for at træne og udvikle sig, så̊ de på et senere tidspunkt har mulighed for at repræsentere DFfR ved internationale mesterskaber og regattaer på et højere niveau.</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stille med et større hold til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Baltic</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Cup, hvis der vurderes at være niveau hertil, i følgende bådtyper: JW1x, JW2x, JW4x, JW2-, JW4- JM1x, JM2x, JM4x, JM2-, JM4-.</a:t>
            </a:r>
          </a:p>
          <a:p>
            <a:endParaRPr lang="da-DK" dirty="0"/>
          </a:p>
        </p:txBody>
      </p:sp>
      <p:sp>
        <p:nvSpPr>
          <p:cNvPr id="4" name="Date Placeholder 3">
            <a:extLst>
              <a:ext uri="{FF2B5EF4-FFF2-40B4-BE49-F238E27FC236}">
                <a16:creationId xmlns:a16="http://schemas.microsoft.com/office/drawing/2014/main" id="{8E4112ED-0052-55BB-F1B9-82ECF08352FE}"/>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C24D379E-6CAE-6CF3-BA79-13B1A90FAE52}"/>
              </a:ext>
            </a:extLst>
          </p:cNvPr>
          <p:cNvSpPr>
            <a:spLocks noGrp="1"/>
          </p:cNvSpPr>
          <p:nvPr>
            <p:ph type="sldNum" sz="quarter" idx="12"/>
          </p:nvPr>
        </p:nvSpPr>
        <p:spPr/>
        <p:txBody>
          <a:bodyPr/>
          <a:lstStyle/>
          <a:p>
            <a:fld id="{4FAB73BC-B049-4115-A692-8D63A059BFB8}" type="slidenum">
              <a:rPr lang="en-US" smtClean="0"/>
              <a:pPr/>
              <a:t>5</a:t>
            </a:fld>
            <a:endParaRPr lang="en-US" dirty="0"/>
          </a:p>
        </p:txBody>
      </p:sp>
      <p:pic>
        <p:nvPicPr>
          <p:cNvPr id="6" name="Picture 5">
            <a:extLst>
              <a:ext uri="{FF2B5EF4-FFF2-40B4-BE49-F238E27FC236}">
                <a16:creationId xmlns:a16="http://schemas.microsoft.com/office/drawing/2014/main" id="{182734FB-B6BB-CC8D-0BB8-6E633651201D}"/>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93269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8FF0-E6A4-D828-5F43-6863238A2D37}"/>
              </a:ext>
            </a:extLst>
          </p:cNvPr>
          <p:cNvSpPr>
            <a:spLocks noGrp="1"/>
          </p:cNvSpPr>
          <p:nvPr>
            <p:ph type="title"/>
          </p:nvPr>
        </p:nvSpPr>
        <p:spPr>
          <a:xfrm>
            <a:off x="383720" y="132537"/>
            <a:ext cx="8596668" cy="587617"/>
          </a:xfrm>
        </p:spPr>
        <p:txBody>
          <a:bodyPr>
            <a:normAutofit fontScale="90000"/>
          </a:bodyPr>
          <a:lstStyle/>
          <a:p>
            <a:r>
              <a:rPr lang="da-DK" dirty="0"/>
              <a:t>Baltica Cup</a:t>
            </a:r>
          </a:p>
        </p:txBody>
      </p:sp>
      <p:sp>
        <p:nvSpPr>
          <p:cNvPr id="3" name="Text Placeholder 2">
            <a:extLst>
              <a:ext uri="{FF2B5EF4-FFF2-40B4-BE49-F238E27FC236}">
                <a16:creationId xmlns:a16="http://schemas.microsoft.com/office/drawing/2014/main" id="{F031F499-8124-8AD4-E6B9-D5C840858287}"/>
              </a:ext>
            </a:extLst>
          </p:cNvPr>
          <p:cNvSpPr>
            <a:spLocks noGrp="1"/>
          </p:cNvSpPr>
          <p:nvPr>
            <p:ph type="body" idx="1"/>
          </p:nvPr>
        </p:nvSpPr>
        <p:spPr>
          <a:xfrm>
            <a:off x="192947" y="788565"/>
            <a:ext cx="9081056" cy="5696125"/>
          </a:xfrm>
        </p:spPr>
        <p:txBody>
          <a:bodyPr>
            <a:normAutofit fontScale="92500"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Procedure: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Årungen</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Norge 28.- 29.September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Følgende overordnede retningslinjer anvendes ifm. udtagelse til Baltica Cup.</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født i 2007, 2008 og 2009 kan udtages til Baltica Cup - U18-landsholdet (fra 15 til 17 år inkl.).</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Potentielle roere iagttages gennem hele sæsonen. Der opfordres til at komme til start ved samtlige danske regattaer, KU- race weekends (ikke obligatorisk nr. </a:t>
            </a:r>
            <a:r>
              <a:rPr lang="da-DK" sz="1800" kern="100" dirty="0">
                <a:latin typeface="Calibri" panose="020F0502020204030204" pitchFamily="34" charset="0"/>
                <a:ea typeface="Calibri" panose="020F0502020204030204" pitchFamily="34" charset="0"/>
                <a:cs typeface="Times New Roman" panose="02020603050405020304" pitchFamily="18" charset="0"/>
              </a:rPr>
              <a:t>1+2)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samt vinterens ergometerregattaer.</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der i 2024 har været udtaget til U19 VM udtages ikke til Baltica Cup.</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der i 2024 har været udtaget til Coupe de la Jeunesse udtages ikke til Baltica Cup.</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Endelig udtagelse for alle bådtyper til Baltica Cup sker efter XX regatta d. </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Det er kun muligt at opnå̊ udtagelse i en bådtype.</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Udtagelserne offentliggøres senest d. (27/8 2024)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Baltic</a:t>
            </a:r>
            <a:r>
              <a:rPr lang="da-DK" sz="1800" kern="100" dirty="0">
                <a:latin typeface="Calibri" panose="020F0502020204030204" pitchFamily="34" charset="0"/>
                <a:ea typeface="Calibri" panose="020F0502020204030204" pitchFamily="34" charset="0"/>
                <a:cs typeface="Times New Roman" panose="02020603050405020304" pitchFamily="18" charset="0"/>
              </a:rPr>
              <a:t> Cup dato er endnu ikke fastsat</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dirty="0"/>
          </a:p>
        </p:txBody>
      </p:sp>
      <p:sp>
        <p:nvSpPr>
          <p:cNvPr id="4" name="Date Placeholder 3">
            <a:extLst>
              <a:ext uri="{FF2B5EF4-FFF2-40B4-BE49-F238E27FC236}">
                <a16:creationId xmlns:a16="http://schemas.microsoft.com/office/drawing/2014/main" id="{03D30B4C-478D-2430-99C7-1D4A95EC70C2}"/>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E16D1265-3566-7B76-D2D0-BF8DF0548DC5}"/>
              </a:ext>
            </a:extLst>
          </p:cNvPr>
          <p:cNvSpPr>
            <a:spLocks noGrp="1"/>
          </p:cNvSpPr>
          <p:nvPr>
            <p:ph type="sldNum" sz="quarter" idx="12"/>
          </p:nvPr>
        </p:nvSpPr>
        <p:spPr/>
        <p:txBody>
          <a:bodyPr/>
          <a:lstStyle/>
          <a:p>
            <a:fld id="{4FAB73BC-B049-4115-A692-8D63A059BFB8}" type="slidenum">
              <a:rPr lang="en-US" smtClean="0"/>
              <a:pPr/>
              <a:t>6</a:t>
            </a:fld>
            <a:endParaRPr lang="en-US" dirty="0"/>
          </a:p>
        </p:txBody>
      </p:sp>
      <p:pic>
        <p:nvPicPr>
          <p:cNvPr id="6" name="Picture 5">
            <a:extLst>
              <a:ext uri="{FF2B5EF4-FFF2-40B4-BE49-F238E27FC236}">
                <a16:creationId xmlns:a16="http://schemas.microsoft.com/office/drawing/2014/main" id="{B239C34A-8361-FD85-0715-9F8251E417D6}"/>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32321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4698F-3AB7-5AA6-153D-179D81B941A9}"/>
              </a:ext>
            </a:extLst>
          </p:cNvPr>
          <p:cNvSpPr>
            <a:spLocks noGrp="1"/>
          </p:cNvSpPr>
          <p:nvPr>
            <p:ph type="title"/>
          </p:nvPr>
        </p:nvSpPr>
        <p:spPr>
          <a:xfrm>
            <a:off x="232718" y="200946"/>
            <a:ext cx="8596668" cy="663118"/>
          </a:xfrm>
        </p:spPr>
        <p:txBody>
          <a:bodyPr>
            <a:normAutofit fontScale="90000"/>
          </a:bodyPr>
          <a:lstStyle/>
          <a:p>
            <a:r>
              <a:rPr lang="da-DK" dirty="0"/>
              <a:t>U19 Nordisk Mesterskab</a:t>
            </a:r>
          </a:p>
        </p:txBody>
      </p:sp>
      <p:sp>
        <p:nvSpPr>
          <p:cNvPr id="3" name="Text Placeholder 2">
            <a:extLst>
              <a:ext uri="{FF2B5EF4-FFF2-40B4-BE49-F238E27FC236}">
                <a16:creationId xmlns:a16="http://schemas.microsoft.com/office/drawing/2014/main" id="{AB648B7C-40B6-3631-E564-92297015224B}"/>
              </a:ext>
            </a:extLst>
          </p:cNvPr>
          <p:cNvSpPr>
            <a:spLocks noGrp="1"/>
          </p:cNvSpPr>
          <p:nvPr>
            <p:ph type="body" idx="1"/>
          </p:nvPr>
        </p:nvSpPr>
        <p:spPr>
          <a:xfrm>
            <a:off x="232718" y="1006679"/>
            <a:ext cx="9297176" cy="4381169"/>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deltagelsen i Junior NM (JNM) er at sammensætte et stærkt, konkurrencedygtigt hold, som motiverer til videre træning blandt juniorroerne. Formålet er ligeledes at styrke samarbejdet med de nordiske lande i Nordisk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Roforbund</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som JNM er relevant for, forventes at kunne ligge en træningsmængde, som svarer til det opgivne i ATRO for Junior A aldersklassen.</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der stilles med størst muligt hold ved JNM, såfremt der er  sandsynlighed for top-3- placering i de udtagende bådtyper. JNM roes i følgende bådtyper: JW1x, JW2x, JW4x, JW2- JM1x, JM2x, JM4x, JM2-, JW8+ &amp; JM8+.</a:t>
            </a:r>
          </a:p>
          <a:p>
            <a:endParaRPr lang="da-DK" dirty="0"/>
          </a:p>
        </p:txBody>
      </p:sp>
      <p:sp>
        <p:nvSpPr>
          <p:cNvPr id="4" name="Date Placeholder 3">
            <a:extLst>
              <a:ext uri="{FF2B5EF4-FFF2-40B4-BE49-F238E27FC236}">
                <a16:creationId xmlns:a16="http://schemas.microsoft.com/office/drawing/2014/main" id="{5F7D1576-A8F4-1848-1EB6-1E387A3C70B6}"/>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0467B95D-A694-8125-5D0B-86FFAD742735}"/>
              </a:ext>
            </a:extLst>
          </p:cNvPr>
          <p:cNvSpPr>
            <a:spLocks noGrp="1"/>
          </p:cNvSpPr>
          <p:nvPr>
            <p:ph type="sldNum" sz="quarter" idx="12"/>
          </p:nvPr>
        </p:nvSpPr>
        <p:spPr/>
        <p:txBody>
          <a:bodyPr/>
          <a:lstStyle/>
          <a:p>
            <a:fld id="{4FAB73BC-B049-4115-A692-8D63A059BFB8}" type="slidenum">
              <a:rPr lang="en-US" smtClean="0"/>
              <a:pPr/>
              <a:t>7</a:t>
            </a:fld>
            <a:endParaRPr lang="en-US" dirty="0"/>
          </a:p>
        </p:txBody>
      </p:sp>
      <p:pic>
        <p:nvPicPr>
          <p:cNvPr id="6" name="Picture 5">
            <a:extLst>
              <a:ext uri="{FF2B5EF4-FFF2-40B4-BE49-F238E27FC236}">
                <a16:creationId xmlns:a16="http://schemas.microsoft.com/office/drawing/2014/main" id="{2B2A2C28-5C83-6FDF-5FBD-1CFB24AD974C}"/>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74613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61767-3A55-6342-7E37-CADE741302C0}"/>
              </a:ext>
            </a:extLst>
          </p:cNvPr>
          <p:cNvSpPr>
            <a:spLocks noGrp="1"/>
          </p:cNvSpPr>
          <p:nvPr>
            <p:ph type="title"/>
          </p:nvPr>
        </p:nvSpPr>
        <p:spPr>
          <a:xfrm>
            <a:off x="283053" y="184170"/>
            <a:ext cx="8596668" cy="728133"/>
          </a:xfrm>
        </p:spPr>
        <p:txBody>
          <a:bodyPr/>
          <a:lstStyle/>
          <a:p>
            <a:r>
              <a:rPr lang="da-DK" dirty="0"/>
              <a:t>U19 Nordisk mesterskab</a:t>
            </a:r>
          </a:p>
        </p:txBody>
      </p:sp>
      <p:sp>
        <p:nvSpPr>
          <p:cNvPr id="3" name="Text Placeholder 2">
            <a:extLst>
              <a:ext uri="{FF2B5EF4-FFF2-40B4-BE49-F238E27FC236}">
                <a16:creationId xmlns:a16="http://schemas.microsoft.com/office/drawing/2014/main" id="{C55A1F13-5ADB-C6EC-F051-024A567BAC87}"/>
              </a:ext>
            </a:extLst>
          </p:cNvPr>
          <p:cNvSpPr>
            <a:spLocks noGrp="1"/>
          </p:cNvSpPr>
          <p:nvPr>
            <p:ph type="body" idx="1"/>
          </p:nvPr>
        </p:nvSpPr>
        <p:spPr>
          <a:xfrm>
            <a:off x="283052" y="1004072"/>
            <a:ext cx="9096079" cy="5669758"/>
          </a:xfrm>
        </p:spPr>
        <p:txBody>
          <a:bodyPr>
            <a:normAutofit fontScale="77500" lnSpcReduction="20000"/>
          </a:bodyPr>
          <a:lstStyle/>
          <a:p>
            <a:pPr>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Procedure</a:t>
            </a:r>
            <a:r>
              <a:rPr lang="da-DK" sz="2100" kern="100" dirty="0">
                <a:latin typeface="Calibri" panose="020F0502020204030204" pitchFamily="34" charset="0"/>
                <a:ea typeface="Calibri" panose="020F0502020204030204" pitchFamily="34" charset="0"/>
                <a:cs typeface="Times New Roman" panose="02020603050405020304" pitchFamily="18" charset="0"/>
              </a:rPr>
              <a:t>: U19 Junior Nordiske Mesterskaber d. 6.-7. Juli 2024  Danmark</a:t>
            </a:r>
          </a:p>
          <a:p>
            <a:pPr>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Roere født i 2006, 2007, 2008 og 2009 kan udtages til JNM 2024.</a:t>
            </a:r>
          </a:p>
          <a:p>
            <a:pPr marL="1170940" indent="-342900">
              <a:lnSpc>
                <a:spcPct val="107000"/>
              </a:lnSpc>
              <a:spcAft>
                <a:spcPts val="800"/>
              </a:spcAft>
              <a:buFont typeface="Arial" panose="020B0604020202020204" pitchFamily="34" charset="0"/>
              <a:buChar char="•"/>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Følgende overordnede retningslinjer for udtagelse til JNM gælder: at roeren har udført ugetest gennem vinteren, deltaget ved ergometer DM, Odense Langdistance, Copenhagen regatta og KU- Race weekends hvis det giver mening (sikkerhed – alder).</a:t>
            </a:r>
          </a:p>
          <a:p>
            <a:pPr marL="1170940" indent="-342900">
              <a:lnSpc>
                <a:spcPct val="107000"/>
              </a:lnSpc>
              <a:spcAft>
                <a:spcPts val="800"/>
              </a:spcAft>
              <a:buFont typeface="Arial" panose="020B0604020202020204" pitchFamily="34" charset="0"/>
              <a:buChar char="•"/>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For roere der opfylder disse betingelser, vil udtagelser finde sted således:</a:t>
            </a:r>
          </a:p>
          <a:p>
            <a:pPr marL="1170940" indent="-342900">
              <a:lnSpc>
                <a:spcPct val="107000"/>
              </a:lnSpc>
              <a:spcAft>
                <a:spcPts val="800"/>
              </a:spcAft>
              <a:buFont typeface="Arial" panose="020B0604020202020204" pitchFamily="34" charset="0"/>
              <a:buChar char="•"/>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JM1x,JW1x,JM2x, JW2x, JM2- ,JW2- udtages efter Hamborg regattaen 1.-2. Juni 2024</a:t>
            </a:r>
            <a:endParaRPr lang="da-DK" sz="21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70940" indent="-342900">
              <a:lnSpc>
                <a:spcPct val="107000"/>
              </a:lnSpc>
              <a:spcAft>
                <a:spcPts val="800"/>
              </a:spcAft>
              <a:buFont typeface="Arial" panose="020B0604020202020204" pitchFamily="34" charset="0"/>
              <a:buChar char="•"/>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JM4x, JW4x, JW8+ og JM8+, efter Copenhagen Regatta udvælges en bruttogruppe i samarbejde mellem KU, klubber og kraftcentre. Bruttogruppen fordeles derefter mellem interesseret træner, hvorefter træning planlægges af de ansvarlige. Det forventes at der sker et samarbejde på tværs af klubber og kraft centre således at der sker fælles træning frem mod JNM og der findes de stærkest mulige kombination.</a:t>
            </a:r>
          </a:p>
          <a:p>
            <a:pPr marL="1170940" indent="-342900">
              <a:lnSpc>
                <a:spcPct val="107000"/>
              </a:lnSpc>
              <a:spcAft>
                <a:spcPts val="800"/>
              </a:spcAft>
              <a:buFont typeface="Arial" panose="020B0604020202020204" pitchFamily="34" charset="0"/>
              <a:buChar char="•"/>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Det er muligt at opnå̊ udtagelse i flere bådtyper ved JNM.</a:t>
            </a:r>
          </a:p>
          <a:p>
            <a:pPr marL="1170940" indent="-342900">
              <a:lnSpc>
                <a:spcPct val="107000"/>
              </a:lnSpc>
              <a:spcAft>
                <a:spcPts val="800"/>
              </a:spcAft>
              <a:buFont typeface="Arial" panose="020B0604020202020204" pitchFamily="34" charset="0"/>
              <a:buChar char="•"/>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Er man udtaget i én bådtype, er det som udgangspunkt ikke muligt at stille op i en anden bådtype, som man ikke er udtaget i. Udtagelser (og bruttogrupper) til JNM offentliggøres senest 3. Juni 2024. </a:t>
            </a:r>
          </a:p>
          <a:p>
            <a:pPr marL="1170940" indent="-342900">
              <a:lnSpc>
                <a:spcPct val="107000"/>
              </a:lnSpc>
              <a:spcAft>
                <a:spcPts val="800"/>
              </a:spcAft>
              <a:buFont typeface="Arial" panose="020B0604020202020204" pitchFamily="34" charset="0"/>
              <a:buChar char="•"/>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Deltagerbetaling : 0,00 </a:t>
            </a:r>
            <a:r>
              <a:rPr lang="da-DK" sz="21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2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410A2DC2-D15B-1436-FF8D-26E80F83AADB}"/>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D3795FE5-C6E1-04E9-D508-D2211B2BC248}"/>
              </a:ext>
            </a:extLst>
          </p:cNvPr>
          <p:cNvSpPr>
            <a:spLocks noGrp="1"/>
          </p:cNvSpPr>
          <p:nvPr>
            <p:ph type="sldNum" sz="quarter" idx="12"/>
          </p:nvPr>
        </p:nvSpPr>
        <p:spPr/>
        <p:txBody>
          <a:bodyPr/>
          <a:lstStyle/>
          <a:p>
            <a:fld id="{4FAB73BC-B049-4115-A692-8D63A059BFB8}" type="slidenum">
              <a:rPr lang="en-US" smtClean="0"/>
              <a:pPr/>
              <a:t>8</a:t>
            </a:fld>
            <a:endParaRPr lang="en-US" dirty="0"/>
          </a:p>
        </p:txBody>
      </p:sp>
      <p:pic>
        <p:nvPicPr>
          <p:cNvPr id="6" name="Picture 5">
            <a:extLst>
              <a:ext uri="{FF2B5EF4-FFF2-40B4-BE49-F238E27FC236}">
                <a16:creationId xmlns:a16="http://schemas.microsoft.com/office/drawing/2014/main" id="{16FF050A-D3FD-FF3A-7272-B31FBBFFD43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87126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CD0C-7E2B-7850-9BA9-C9FC7BC9EE0F}"/>
              </a:ext>
            </a:extLst>
          </p:cNvPr>
          <p:cNvSpPr>
            <a:spLocks noGrp="1"/>
          </p:cNvSpPr>
          <p:nvPr>
            <p:ph type="title"/>
          </p:nvPr>
        </p:nvSpPr>
        <p:spPr>
          <a:xfrm>
            <a:off x="207552" y="175781"/>
            <a:ext cx="8596668" cy="728133"/>
          </a:xfrm>
        </p:spPr>
        <p:txBody>
          <a:bodyPr/>
          <a:lstStyle/>
          <a:p>
            <a:r>
              <a:rPr lang="da-DK" dirty="0"/>
              <a:t>U19 EM</a:t>
            </a:r>
          </a:p>
        </p:txBody>
      </p:sp>
      <p:sp>
        <p:nvSpPr>
          <p:cNvPr id="3" name="Text Placeholder 2">
            <a:extLst>
              <a:ext uri="{FF2B5EF4-FFF2-40B4-BE49-F238E27FC236}">
                <a16:creationId xmlns:a16="http://schemas.microsoft.com/office/drawing/2014/main" id="{C1D1C8CB-73DA-E572-F385-853601286B44}"/>
              </a:ext>
            </a:extLst>
          </p:cNvPr>
          <p:cNvSpPr>
            <a:spLocks noGrp="1"/>
          </p:cNvSpPr>
          <p:nvPr>
            <p:ph type="body" idx="1"/>
          </p:nvPr>
        </p:nvSpPr>
        <p:spPr>
          <a:xfrm>
            <a:off x="207551" y="970515"/>
            <a:ext cx="9490121" cy="5711703"/>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 i U19 EM er at give juniorroerne mulighed for at møde international konkurrence tidligt på sæsonen i en lærerig kontekst, hvor det internationale niveau tydeliggøres.</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Træningsindsatsen for juniorroere som sigter mod udtagelse til U19 EM forventes at være målrettet og ligge på et niveau eller højre end det opgivne i ATRO for aldersgruppen hvor træning mod international konkurrence er oplagt.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der udtages et kvalificeret hold til U19 EM, hvor det findes relevant og stimulerende for udviklingen af de roere, som udtages. Det forventes, at en sandsynlig placering i A-finalen, første tredjedel af B- finalen eller den bedste tredjedel af feltet hvis der er mere end 24 tilmeldte i den enkelte klasse.</a:t>
            </a:r>
          </a:p>
          <a:p>
            <a:endParaRPr lang="da-DK" dirty="0"/>
          </a:p>
        </p:txBody>
      </p:sp>
      <p:sp>
        <p:nvSpPr>
          <p:cNvPr id="4" name="Date Placeholder 3">
            <a:extLst>
              <a:ext uri="{FF2B5EF4-FFF2-40B4-BE49-F238E27FC236}">
                <a16:creationId xmlns:a16="http://schemas.microsoft.com/office/drawing/2014/main" id="{DB09D939-6027-52C7-02BC-493CBF1F030A}"/>
              </a:ext>
            </a:extLst>
          </p:cNvPr>
          <p:cNvSpPr>
            <a:spLocks noGrp="1"/>
          </p:cNvSpPr>
          <p:nvPr>
            <p:ph type="dt" sz="half" idx="10"/>
          </p:nvPr>
        </p:nvSpPr>
        <p:spPr/>
        <p:txBody>
          <a:bodyPr/>
          <a:lstStyle/>
          <a:p>
            <a:fld id="{865838D3-FCA4-4F35-ABD0-5FD55938AACB}" type="datetime1">
              <a:rPr lang="en-US" smtClean="0"/>
              <a:t>12/4/23</a:t>
            </a:fld>
            <a:endParaRPr lang="en-US" dirty="0"/>
          </a:p>
        </p:txBody>
      </p:sp>
      <p:sp>
        <p:nvSpPr>
          <p:cNvPr id="5" name="Slide Number Placeholder 4">
            <a:extLst>
              <a:ext uri="{FF2B5EF4-FFF2-40B4-BE49-F238E27FC236}">
                <a16:creationId xmlns:a16="http://schemas.microsoft.com/office/drawing/2014/main" id="{F04AF3C4-EDA9-78D5-01CB-8D0429372EEB}"/>
              </a:ext>
            </a:extLst>
          </p:cNvPr>
          <p:cNvSpPr>
            <a:spLocks noGrp="1"/>
          </p:cNvSpPr>
          <p:nvPr>
            <p:ph type="sldNum" sz="quarter" idx="12"/>
          </p:nvPr>
        </p:nvSpPr>
        <p:spPr/>
        <p:txBody>
          <a:bodyPr/>
          <a:lstStyle/>
          <a:p>
            <a:fld id="{4FAB73BC-B049-4115-A692-8D63A059BFB8}" type="slidenum">
              <a:rPr lang="en-US" smtClean="0"/>
              <a:pPr/>
              <a:t>9</a:t>
            </a:fld>
            <a:endParaRPr lang="en-US" dirty="0"/>
          </a:p>
        </p:txBody>
      </p:sp>
      <p:pic>
        <p:nvPicPr>
          <p:cNvPr id="6" name="Picture 5">
            <a:extLst>
              <a:ext uri="{FF2B5EF4-FFF2-40B4-BE49-F238E27FC236}">
                <a16:creationId xmlns:a16="http://schemas.microsoft.com/office/drawing/2014/main" id="{483E12C2-FC95-4FDA-8493-0415D100CF36}"/>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8467186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065023-a506-47de-8e1d-aea5498cc974}" enabled="1" method="Privileged" siteId="{c7d1b6e9-1447-457b-9223-ac25df4941bf}" contentBits="0" removed="0"/>
</clbl:labelList>
</file>

<file path=docProps/app.xml><?xml version="1.0" encoding="utf-8"?>
<Properties xmlns="http://schemas.openxmlformats.org/officeDocument/2006/extended-properties" xmlns:vt="http://schemas.openxmlformats.org/officeDocument/2006/docPropsVTypes">
  <Template>Facet</Template>
  <TotalTime>2675</TotalTime>
  <Words>3127</Words>
  <Application>Microsoft Macintosh PowerPoint</Application>
  <PresentationFormat>Widescreen</PresentationFormat>
  <Paragraphs>202</Paragraphs>
  <Slides>21</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21</vt:i4>
      </vt:variant>
    </vt:vector>
  </HeadingPairs>
  <TitlesOfParts>
    <vt:vector size="26" baseType="lpstr">
      <vt:lpstr>Arial</vt:lpstr>
      <vt:lpstr>Calibri</vt:lpstr>
      <vt:lpstr>Trebuchet MS</vt:lpstr>
      <vt:lpstr>Wingdings 3</vt:lpstr>
      <vt:lpstr>Facet</vt:lpstr>
      <vt:lpstr>Kapronings udvalget</vt:lpstr>
      <vt:lpstr>KU UDTAGELSESKRITERIER SÆSON 2024 </vt:lpstr>
      <vt:lpstr>Udtagelser til hvad 2024</vt:lpstr>
      <vt:lpstr>Uge test</vt:lpstr>
      <vt:lpstr>Baltic Cup</vt:lpstr>
      <vt:lpstr>Baltica Cup</vt:lpstr>
      <vt:lpstr>U19 Nordisk Mesterskab</vt:lpstr>
      <vt:lpstr>U19 Nordisk mesterskab</vt:lpstr>
      <vt:lpstr>U19 EM</vt:lpstr>
      <vt:lpstr>U19 EM</vt:lpstr>
      <vt:lpstr>Coupe de la Jeunesse </vt:lpstr>
      <vt:lpstr>Coupe de la Jeunesse </vt:lpstr>
      <vt:lpstr>U19 WM</vt:lpstr>
      <vt:lpstr>U19 WM</vt:lpstr>
      <vt:lpstr>U23 EM</vt:lpstr>
      <vt:lpstr>U23 EM</vt:lpstr>
      <vt:lpstr>U23 WM</vt:lpstr>
      <vt:lpstr>U23 WM</vt:lpstr>
      <vt:lpstr>U23 WM</vt:lpstr>
      <vt:lpstr>Senior WM ikke olympiske bådtyper</vt:lpstr>
      <vt:lpstr>Senior WM ikke olympiske bådtyper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Kapronings udvalget</dc:title>
  <dc:creator>Ian Baden</dc:creator>
  <cp:lastModifiedBy>Ian Baden</cp:lastModifiedBy>
  <cp:revision>33</cp:revision>
  <dcterms:created xsi:type="dcterms:W3CDTF">2023-09-18T09:19:52Z</dcterms:created>
  <dcterms:modified xsi:type="dcterms:W3CDTF">2023-12-04T12:58:28Z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32e73b5-7a0e-4eff-9b97-b1be62bf21f0_Enabled">
    <vt:lpwstr>true</vt:lpwstr>
  </property>
  <property fmtid="{D5CDD505-2E9C-101B-9397-08002B2CF9AE}" pid="3" name="MSIP_Label_332e73b5-7a0e-4eff-9b97-b1be62bf21f0_SetDate">
    <vt:lpwstr>2023-12-04T12:58:27Z</vt:lpwstr>
  </property>
  <property fmtid="{D5CDD505-2E9C-101B-9397-08002B2CF9AE}" pid="4" name="MSIP_Label_332e73b5-7a0e-4eff-9b97-b1be62bf21f0_Method">
    <vt:lpwstr>Standard</vt:lpwstr>
  </property>
  <property fmtid="{D5CDD505-2E9C-101B-9397-08002B2CF9AE}" pid="5" name="MSIP_Label_332e73b5-7a0e-4eff-9b97-b1be62bf21f0_Name">
    <vt:lpwstr>332e73b5-7a0e-4eff-9b97-b1be62bf21f0</vt:lpwstr>
  </property>
  <property fmtid="{D5CDD505-2E9C-101B-9397-08002B2CF9AE}" pid="6" name="MSIP_Label_332e73b5-7a0e-4eff-9b97-b1be62bf21f0_SiteId">
    <vt:lpwstr>805bc25d-8e64-4ed6-8d24-3883c9068c5a</vt:lpwstr>
  </property>
  <property fmtid="{D5CDD505-2E9C-101B-9397-08002B2CF9AE}" pid="7" name="MSIP_Label_332e73b5-7a0e-4eff-9b97-b1be62bf21f0_ActionId">
    <vt:lpwstr>4db351df-8c52-433b-9c5d-f2a79d00800f</vt:lpwstr>
  </property>
  <property fmtid="{D5CDD505-2E9C-101B-9397-08002B2CF9AE}" pid="8" name="MSIP_Label_332e73b5-7a0e-4eff-9b97-b1be62bf21f0_ContentBits">
    <vt:lpwstr>0</vt:lpwstr>
  </property>
</Properties>
</file>